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1"/>
  </p:notesMasterIdLst>
  <p:sldIdLst>
    <p:sldId id="256" r:id="rId2"/>
    <p:sldId id="261" r:id="rId3"/>
    <p:sldId id="317" r:id="rId4"/>
    <p:sldId id="293" r:id="rId5"/>
    <p:sldId id="294" r:id="rId6"/>
    <p:sldId id="311" r:id="rId7"/>
    <p:sldId id="296" r:id="rId8"/>
    <p:sldId id="301" r:id="rId9"/>
    <p:sldId id="302" r:id="rId10"/>
    <p:sldId id="299" r:id="rId11"/>
    <p:sldId id="303" r:id="rId12"/>
    <p:sldId id="316" r:id="rId13"/>
    <p:sldId id="304" r:id="rId14"/>
    <p:sldId id="314" r:id="rId15"/>
    <p:sldId id="309" r:id="rId16"/>
    <p:sldId id="313" r:id="rId17"/>
    <p:sldId id="297" r:id="rId18"/>
    <p:sldId id="295" r:id="rId19"/>
    <p:sldId id="310" r:id="rId20"/>
    <p:sldId id="312" r:id="rId21"/>
    <p:sldId id="300" r:id="rId22"/>
    <p:sldId id="298" r:id="rId23"/>
    <p:sldId id="291" r:id="rId24"/>
    <p:sldId id="283" r:id="rId25"/>
    <p:sldId id="305" r:id="rId26"/>
    <p:sldId id="315" r:id="rId27"/>
    <p:sldId id="277" r:id="rId28"/>
    <p:sldId id="308" r:id="rId29"/>
    <p:sldId id="307" r:id="rId30"/>
  </p:sldIdLst>
  <p:sldSz cx="9144000" cy="6858000" type="screen4x3"/>
  <p:notesSz cx="7150100" cy="9448800"/>
  <p:defaultTextStyle>
    <a:defPPr>
      <a:defRPr lang="en-US"/>
    </a:defPPr>
    <a:lvl1pPr algn="ctr"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FFFFFF"/>
    <a:srgbClr val="096DBF"/>
    <a:srgbClr val="0860A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8386" autoAdjust="0"/>
  </p:normalViewPr>
  <p:slideViewPr>
    <p:cSldViewPr snapToGrid="0">
      <p:cViewPr>
        <p:scale>
          <a:sx n="77" d="100"/>
          <a:sy n="77" d="100"/>
        </p:scale>
        <p:origin x="-2604" y="-6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98800" cy="473075"/>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l" defTabSz="947738">
              <a:defRPr sz="1200"/>
            </a:lvl1pPr>
          </a:lstStyle>
          <a:p>
            <a:endParaRPr lang="en-US"/>
          </a:p>
        </p:txBody>
      </p:sp>
      <p:sp>
        <p:nvSpPr>
          <p:cNvPr id="5123" name="Rectangle 3"/>
          <p:cNvSpPr>
            <a:spLocks noGrp="1" noChangeArrowheads="1"/>
          </p:cNvSpPr>
          <p:nvPr>
            <p:ph type="dt" idx="1"/>
          </p:nvPr>
        </p:nvSpPr>
        <p:spPr bwMode="auto">
          <a:xfrm>
            <a:off x="4051300" y="0"/>
            <a:ext cx="3098800" cy="473075"/>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r" defTabSz="947738">
              <a:defRPr sz="1200"/>
            </a:lvl1pPr>
          </a:lstStyle>
          <a:p>
            <a:endParaRPr lang="en-US"/>
          </a:p>
        </p:txBody>
      </p:sp>
      <p:sp>
        <p:nvSpPr>
          <p:cNvPr id="5124" name="Rectangle 4"/>
          <p:cNvSpPr>
            <a:spLocks noGrp="1" noRot="1" noChangeAspect="1" noChangeArrowheads="1" noTextEdit="1"/>
          </p:cNvSpPr>
          <p:nvPr>
            <p:ph type="sldImg" idx="2"/>
          </p:nvPr>
        </p:nvSpPr>
        <p:spPr bwMode="auto">
          <a:xfrm>
            <a:off x="1212850" y="708025"/>
            <a:ext cx="4724400" cy="35433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54088" y="4487863"/>
            <a:ext cx="5241925" cy="4252912"/>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975725"/>
            <a:ext cx="3098800" cy="473075"/>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l" defTabSz="947738">
              <a:defRPr sz="1200"/>
            </a:lvl1pPr>
          </a:lstStyle>
          <a:p>
            <a:endParaRPr lang="en-US"/>
          </a:p>
        </p:txBody>
      </p:sp>
      <p:sp>
        <p:nvSpPr>
          <p:cNvPr id="5127" name="Rectangle 7"/>
          <p:cNvSpPr>
            <a:spLocks noGrp="1" noChangeArrowheads="1"/>
          </p:cNvSpPr>
          <p:nvPr>
            <p:ph type="sldNum" sz="quarter" idx="5"/>
          </p:nvPr>
        </p:nvSpPr>
        <p:spPr bwMode="auto">
          <a:xfrm>
            <a:off x="4051300" y="8975725"/>
            <a:ext cx="3098800" cy="473075"/>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r" defTabSz="947738">
              <a:defRPr sz="1200"/>
            </a:lvl1pPr>
          </a:lstStyle>
          <a:p>
            <a:fld id="{F0AED733-FDF5-4161-A1F7-FC21AF16B81E}" type="slidenum">
              <a:rPr lang="en-US"/>
              <a:pPr/>
              <a:t>‹#›</a:t>
            </a:fld>
            <a:endParaRPr lang="en-US"/>
          </a:p>
        </p:txBody>
      </p:sp>
    </p:spTree>
    <p:extLst>
      <p:ext uri="{BB962C8B-B14F-4D97-AF65-F5344CB8AC3E}">
        <p14:creationId xmlns:p14="http://schemas.microsoft.com/office/powerpoint/2010/main" val="303123141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Verdana" pitchFamily="34" charset="0"/>
        <a:ea typeface="+mn-ea"/>
        <a:cs typeface="+mn-cs"/>
      </a:defRPr>
    </a:lvl1pPr>
    <a:lvl2pPr marL="231775" indent="-230188" algn="l" rtl="0" fontAlgn="base">
      <a:spcBef>
        <a:spcPct val="30000"/>
      </a:spcBef>
      <a:spcAft>
        <a:spcPct val="0"/>
      </a:spcAft>
      <a:buChar char="•"/>
      <a:defRPr sz="1200" kern="1200">
        <a:solidFill>
          <a:schemeClr val="tx1"/>
        </a:solidFill>
        <a:latin typeface="Verdana" pitchFamily="34" charset="0"/>
        <a:ea typeface="+mn-ea"/>
        <a:cs typeface="+mn-cs"/>
      </a:defRPr>
    </a:lvl2pPr>
    <a:lvl3pPr marL="461963" indent="-228600" algn="l" rtl="0" fontAlgn="base">
      <a:spcBef>
        <a:spcPct val="30000"/>
      </a:spcBef>
      <a:spcAft>
        <a:spcPct val="0"/>
      </a:spcAft>
      <a:buFont typeface="Verdana" pitchFamily="34" charset="0"/>
      <a:buChar char="–"/>
      <a:defRPr sz="1200" kern="1200">
        <a:solidFill>
          <a:schemeClr val="tx1"/>
        </a:solidFill>
        <a:latin typeface="Verdana" pitchFamily="34" charset="0"/>
        <a:ea typeface="+mn-ea"/>
        <a:cs typeface="+mn-cs"/>
      </a:defRPr>
    </a:lvl3pPr>
    <a:lvl4pPr marL="633413" indent="-169863" algn="l" rtl="0" fontAlgn="base">
      <a:spcBef>
        <a:spcPct val="30000"/>
      </a:spcBef>
      <a:spcAft>
        <a:spcPct val="0"/>
      </a:spcAft>
      <a:buFont typeface="Verdana" pitchFamily="34" charset="0"/>
      <a:buChar char="•"/>
      <a:defRPr sz="1000" kern="1200">
        <a:solidFill>
          <a:schemeClr val="tx1"/>
        </a:solidFill>
        <a:latin typeface="Verdana" pitchFamily="34" charset="0"/>
        <a:ea typeface="+mn-ea"/>
        <a:cs typeface="+mn-cs"/>
      </a:defRPr>
    </a:lvl4pPr>
    <a:lvl5pPr marL="803275" indent="-168275" algn="l" rtl="0" fontAlgn="base">
      <a:spcBef>
        <a:spcPct val="30000"/>
      </a:spcBef>
      <a:spcAft>
        <a:spcPct val="0"/>
      </a:spcAft>
      <a:buFont typeface="Verdana" pitchFamily="34" charset="0"/>
      <a:buChar char="–"/>
      <a:defRPr sz="10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E06D5-6EB9-434D-827D-861329B11C6C}" type="slidenum">
              <a:rPr lang="en-US"/>
              <a:pPr/>
              <a:t>1</a:t>
            </a:fld>
            <a:endParaRPr 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p:txBody>
          <a:bodyPr/>
          <a:lstStyle/>
          <a:p>
            <a:r>
              <a:rPr lang="en-US" dirty="0" smtClean="0"/>
              <a:t>This is the Arduino UNO board which we are using for the projects during Robotics week.  There are many other versions</a:t>
            </a:r>
            <a:r>
              <a:rPr lang="en-US" baseline="0" dirty="0" smtClean="0"/>
              <a:t> of the Arduino.  We are using an R3 board (3</a:t>
            </a:r>
            <a:r>
              <a:rPr lang="en-US" baseline="30000" dirty="0" smtClean="0"/>
              <a:t>rd</a:t>
            </a:r>
            <a:r>
              <a:rPr lang="en-US" baseline="0" dirty="0" smtClean="0"/>
              <a:t> generation).</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need to provide power</a:t>
            </a:r>
            <a:r>
              <a:rPr lang="en-US" baseline="0" dirty="0" smtClean="0"/>
              <a:t> to the Arduino board.  There are several ways to do this.  </a:t>
            </a:r>
          </a:p>
          <a:p>
            <a:endParaRPr lang="en-US" baseline="0" dirty="0" smtClean="0"/>
          </a:p>
          <a:p>
            <a:r>
              <a:rPr lang="en-US" baseline="0" dirty="0" smtClean="0"/>
              <a:t>The black USB cable is included in your kit.  There is no AC adapter.  You could buy one if you wanted to do a project at home.</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is a practical application that uses a little bit of electrical engineering theory in series and parallel circuits.</a:t>
            </a:r>
          </a:p>
          <a:p>
            <a:endParaRPr lang="en-US" baseline="0" dirty="0" smtClean="0"/>
          </a:p>
          <a:p>
            <a:r>
              <a:rPr lang="en-US" baseline="0" dirty="0" smtClean="0"/>
              <a:t>In parallel circuits, the electrical pathways “add” current together and the resistance of the combined circuit decreases (remember Ohm’s law).</a:t>
            </a:r>
          </a:p>
          <a:p>
            <a:endParaRPr lang="en-US" baseline="0" dirty="0" smtClean="0"/>
          </a:p>
          <a:p>
            <a:r>
              <a:rPr lang="en-US" baseline="0" dirty="0" smtClean="0"/>
              <a:t>In series circuits, the electrical path “adds” the voltages together.  The current through the combined batteries is the same.</a:t>
            </a:r>
          </a:p>
          <a:p>
            <a:endParaRPr lang="en-US" baseline="0" dirty="0" smtClean="0"/>
          </a:p>
          <a:p>
            <a:r>
              <a:rPr lang="en-US" dirty="0" smtClean="0"/>
              <a:t>The</a:t>
            </a:r>
            <a:r>
              <a:rPr lang="en-US" baseline="0" dirty="0" smtClean="0"/>
              <a:t> voltage regulator on the board will handle between 7V and 12V of direct current.  </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F2DAE-722C-4890-B971-DE57D6527FA9}" type="slidenum">
              <a:rPr lang="en-US"/>
              <a:pPr/>
              <a:t>12</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will be learning more about the Arduino IDE and software later on.  For now, just try to get familiar with the basic setup.</a:t>
            </a:r>
          </a:p>
          <a:p>
            <a:endParaRPr lang="en-US" baseline="0" dirty="0" smtClean="0"/>
          </a:p>
          <a:p>
            <a:r>
              <a:rPr lang="en-US" baseline="0" dirty="0" smtClean="0"/>
              <a:t>The details are provided in the Project 1 file and are copied from a web page on the Arduino website.</a:t>
            </a:r>
          </a:p>
          <a:p>
            <a:endParaRPr lang="en-US" baseline="0" dirty="0" smtClean="0"/>
          </a:p>
          <a:p>
            <a:r>
              <a:rPr lang="en-US" baseline="0" dirty="0" smtClean="0"/>
              <a:t>If there is problems with connecting up the USB cable (unknown Hardware Device or driver not found), there’s an online tutorial on how to “fix” this in the reference list document.</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a:t>
            </a:r>
            <a:r>
              <a:rPr lang="en-US" baseline="0" dirty="0" smtClean="0"/>
              <a:t> two signals show a waveform with “discrete” values versus a waveform with “continuous” values.</a:t>
            </a:r>
          </a:p>
          <a:p>
            <a:endParaRPr lang="en-US" baseline="0" dirty="0" smtClean="0"/>
          </a:p>
          <a:p>
            <a:r>
              <a:rPr lang="en-US" baseline="0" dirty="0" smtClean="0"/>
              <a:t>This waveform is NOT binary (unless it’s been encoded and displayed as several binary digits).  There are 8 different digital values shown from the “highest” to the “lowest” and so could easily be encoded into 3 binary signals.</a:t>
            </a:r>
            <a:endParaRPr lang="en-US" dirty="0" smtClean="0"/>
          </a:p>
          <a:p>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Many students may not be familiar with analog clocks. They grew up with</a:t>
            </a:r>
            <a:r>
              <a:rPr lang="en-US" baseline="0" dirty="0" smtClean="0"/>
              <a:t> digital clocks and may not be able to easily read the time.</a:t>
            </a:r>
          </a:p>
          <a:p>
            <a:r>
              <a:rPr lang="en-US" baseline="0" dirty="0" smtClean="0"/>
              <a:t>So, the thermometer example may work better for some students.</a:t>
            </a:r>
            <a:endParaRPr lang="en-US" dirty="0" smtClean="0"/>
          </a:p>
          <a:p>
            <a:endParaRPr lang="en-US" dirty="0" smtClean="0"/>
          </a:p>
          <a:p>
            <a:r>
              <a:rPr lang="en-US" dirty="0" smtClean="0"/>
              <a:t>The</a:t>
            </a:r>
            <a:r>
              <a:rPr lang="en-US" baseline="0" dirty="0" smtClean="0"/>
              <a:t> digital clock takes 2 decimal digits to represent the value on the hour hand of the clock.</a:t>
            </a:r>
          </a:p>
          <a:p>
            <a:endParaRPr lang="en-US" baseline="0" dirty="0" smtClean="0"/>
          </a:p>
          <a:p>
            <a:r>
              <a:rPr lang="en-US" baseline="0" dirty="0" smtClean="0"/>
              <a:t>You might also have a digital thermometer.  The heater “on” when the temperature drops to the “low” level and turns “off” when it raises to a “high” level.  So, the digital thermometer just checks for a “low” or “high” position.  </a:t>
            </a:r>
          </a:p>
          <a:p>
            <a:endParaRPr lang="en-US" baseline="0" dirty="0" smtClean="0"/>
          </a:p>
          <a:p>
            <a:r>
              <a:rPr lang="en-US" baseline="0" dirty="0" smtClean="0"/>
              <a:t>An analog thermometer might check the current temperature and use an algorithm to determine that the temperature is below the optimum value and turn on the heat during non-peak hours.</a:t>
            </a:r>
          </a:p>
          <a:p>
            <a:endParaRPr lang="en-US" baseline="0" dirty="0" smtClean="0"/>
          </a:p>
          <a:p>
            <a:r>
              <a:rPr lang="en-US" baseline="0" dirty="0" smtClean="0"/>
              <a:t>Some early computers were “analog”.  The benefits of digital computers have to do with transferring and storing data accurately.  Digital signals provide greater “noise immunity”.  The difference between a “0” value and “1” value is selected to prevent noise from interfering with the correct “digital value” of the data.  Analog values do not provide this noise immunity.</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PWM can minimize power usage.  The human eye can only register changes</a:t>
            </a:r>
            <a:r>
              <a:rPr lang="en-US" baseline="0" dirty="0" smtClean="0"/>
              <a:t> up to a certain frequency.</a:t>
            </a:r>
          </a:p>
          <a:p>
            <a:endParaRPr lang="en-US" baseline="0" dirty="0" smtClean="0"/>
          </a:p>
          <a:p>
            <a:r>
              <a:rPr lang="en-US" baseline="0" dirty="0" smtClean="0"/>
              <a:t>Your HDTV uses this technique to give you the impression that the video you are watching is “continuous” when actually the pixels may be changing or re-</a:t>
            </a:r>
            <a:r>
              <a:rPr lang="en-US" baseline="0" dirty="0" err="1" smtClean="0"/>
              <a:t>freshed</a:t>
            </a:r>
            <a:r>
              <a:rPr lang="en-US" baseline="0" dirty="0" smtClean="0"/>
              <a:t> so that they are active for only a very short time.</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2EE7DA-63F4-47DB-9921-FBD4F26228AF}" type="slidenum">
              <a:rPr lang="en-US"/>
              <a:pPr/>
              <a:t>23</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F2DAE-722C-4890-B971-DE57D6527FA9}" type="slidenum">
              <a:rPr lang="en-US"/>
              <a:pPr/>
              <a:t>2</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dirty="0" smtClean="0"/>
              <a:t>Here’s a basic outline of this</a:t>
            </a:r>
            <a:r>
              <a:rPr lang="en-US" baseline="0" dirty="0" smtClean="0"/>
              <a:t> presentation.  There will also be some “lab” work.  You will get to try out some simple functions using the Arduino board.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F2DAE-722C-4890-B971-DE57D6527FA9}" type="slidenum">
              <a:rPr lang="en-US"/>
              <a:pPr/>
              <a:t>24</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will be learning more about the Arduino IDE and software later on.  For now, just try to get familiar with the basic setup.</a:t>
            </a:r>
          </a:p>
        </p:txBody>
      </p:sp>
      <p:sp>
        <p:nvSpPr>
          <p:cNvPr id="4" name="Slide Number Placeholder 3"/>
          <p:cNvSpPr>
            <a:spLocks noGrp="1"/>
          </p:cNvSpPr>
          <p:nvPr>
            <p:ph type="sldNum" sz="quarter" idx="10"/>
          </p:nvPr>
        </p:nvSpPr>
        <p:spPr/>
        <p:txBody>
          <a:bodyPr/>
          <a:lstStyle/>
          <a:p>
            <a:fld id="{F0AED733-FDF5-4161-A1F7-FC21AF16B81E}"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8F9257-BDB9-41B3-954A-00ACCF638A92}" type="slidenum">
              <a:rPr lang="en-US"/>
              <a:pPr/>
              <a:t>27</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F2DAE-722C-4890-B971-DE57D6527FA9}" type="slidenum">
              <a:rPr lang="en-US"/>
              <a:pPr/>
              <a:t>3</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dirty="0" smtClean="0"/>
              <a:t>Here’s a basic outline of this</a:t>
            </a:r>
            <a:r>
              <a:rPr lang="en-US" baseline="0" dirty="0" smtClean="0"/>
              <a:t> presentation.  There will also be some “lab” work.  You will get to try out some simple functions using the Arduino board.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Microcontrollers have been manufactured for quite a long time. An example is an Intel chip.</a:t>
            </a:r>
            <a:r>
              <a:rPr lang="en-US" baseline="0" dirty="0" smtClean="0"/>
              <a:t> </a:t>
            </a:r>
            <a:r>
              <a:rPr lang="en-US" dirty="0" smtClean="0"/>
              <a:t>The Intel 8051 was introduced</a:t>
            </a:r>
            <a:r>
              <a:rPr lang="en-US" baseline="0" dirty="0" smtClean="0"/>
              <a:t> in 1980. </a:t>
            </a:r>
          </a:p>
          <a:p>
            <a:endParaRPr lang="en-US" sz="1200" kern="1200" baseline="0" dirty="0" smtClean="0">
              <a:solidFill>
                <a:schemeClr val="tx1"/>
              </a:solidFill>
              <a:latin typeface="Verdana" pitchFamily="34" charset="0"/>
              <a:ea typeface="+mn-ea"/>
              <a:cs typeface="+mn-cs"/>
            </a:endParaRPr>
          </a:p>
          <a:p>
            <a:r>
              <a:rPr lang="en-US" sz="1200" kern="1200" baseline="0" dirty="0" smtClean="0">
                <a:solidFill>
                  <a:schemeClr val="tx1"/>
                </a:solidFill>
                <a:latin typeface="Verdana" pitchFamily="34" charset="0"/>
                <a:ea typeface="+mn-ea"/>
                <a:cs typeface="+mn-cs"/>
              </a:rPr>
              <a:t>Intel provided all the needed initial tools and support with the 8051 - assembler, application notes, example software, in-circuit emulator. The basic datasheet set is still THE reference source of information on 8051 and its derivatives.  </a:t>
            </a:r>
            <a:r>
              <a:rPr lang="en-US" baseline="0" dirty="0" smtClean="0"/>
              <a:t>While Intel no longer provides the 8051 as a chip, many versions still exist,</a:t>
            </a:r>
            <a:r>
              <a:rPr lang="en-US" sz="1200" kern="1200" baseline="0" dirty="0" smtClean="0">
                <a:solidFill>
                  <a:schemeClr val="tx1"/>
                </a:solidFill>
                <a:latin typeface="Verdana" pitchFamily="34" charset="0"/>
                <a:ea typeface="+mn-ea"/>
                <a:cs typeface="+mn-cs"/>
              </a:rPr>
              <a:t> the 8051 has been licensed to various manufacturers worldwide.</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low-cost hobbyists, there are a number of very cheap, simple to learn microcontrollers being developed.  The Arduino is very inexpensive and was developed in Italy. One is being advertised on Amazon for $20.99 (June 2012).</a:t>
            </a:r>
            <a:r>
              <a:rPr lang="en-US" baseline="0" dirty="0" smtClean="0"/>
              <a:t> </a:t>
            </a:r>
          </a:p>
          <a:p>
            <a:endParaRPr lang="en-US" baseline="0" dirty="0" smtClean="0"/>
          </a:p>
          <a:p>
            <a:r>
              <a:rPr lang="en-US" baseline="0" dirty="0" smtClean="0"/>
              <a:t>The Raspberry Pi is also quite inexpensive and was developed in the UK. It is an ARM based hardware platform, with GNU/Linux software.  The </a:t>
            </a:r>
            <a:r>
              <a:rPr lang="en-US" baseline="0" dirty="0" err="1" smtClean="0"/>
              <a:t>Rasberry</a:t>
            </a:r>
            <a:r>
              <a:rPr lang="en-US" baseline="0" dirty="0" smtClean="0"/>
              <a:t> is selling for about $25.00 (or more depending upon the distributor or seller).</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ATmega</a:t>
            </a:r>
            <a:r>
              <a:rPr lang="en-US" dirty="0" smtClean="0"/>
              <a:t> 168/328 </a:t>
            </a:r>
            <a:r>
              <a:rPr lang="en-US" dirty="0" err="1" smtClean="0"/>
              <a:t>pinout</a:t>
            </a:r>
            <a:r>
              <a:rPr lang="en-US" dirty="0" smtClean="0"/>
              <a:t> is show here.  The 168 and 328 have the same pin mapping. The pins</a:t>
            </a:r>
            <a:r>
              <a:rPr lang="en-US" baseline="0" dirty="0" smtClean="0"/>
              <a:t> on the chip (in black) are “mapped” to the Arduino board pins (shown in red).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AED733-FDF5-4161-A1F7-FC21AF16B81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kit you are using contains a number of simple components.</a:t>
            </a:r>
            <a:r>
              <a:rPr lang="en-US" baseline="0" dirty="0" smtClean="0"/>
              <a:t>  These components are needed to setup the projects.</a:t>
            </a:r>
          </a:p>
          <a:p>
            <a:endParaRPr lang="en-US" baseline="0" dirty="0" smtClean="0"/>
          </a:p>
          <a:p>
            <a:r>
              <a:rPr lang="en-US" baseline="0" dirty="0" smtClean="0"/>
              <a:t>The Ohm’s law diagram shows the relationship between voltage (V), current (I) and resistance (R) for an electrical component.  If you know two of these values, you can always calculate the third using an equation V= I X R.  This is one of the most basic equations in electrical engineering.</a:t>
            </a:r>
          </a:p>
          <a:p>
            <a:endParaRPr lang="en-US" baseline="0" dirty="0" smtClean="0"/>
          </a:p>
          <a:p>
            <a:r>
              <a:rPr lang="en-US" baseline="0" dirty="0" smtClean="0"/>
              <a:t>So, for a fixed resistor, if you know the voltage, you can determine the current and vice-versa!</a:t>
            </a:r>
          </a:p>
          <a:p>
            <a:endParaRPr lang="en-US" baseline="0" dirty="0" smtClean="0"/>
          </a:p>
          <a:p>
            <a:r>
              <a:rPr lang="en-US" baseline="0" dirty="0" smtClean="0"/>
              <a:t> </a:t>
            </a:r>
            <a:r>
              <a:rPr lang="en-US" dirty="0" smtClean="0"/>
              <a:t>LDRs are very useful especially in light/dark sensor circuits. Normally the resistance of an LDR is very high, sometimes as high as 1,000,000 ohms (1Meg-ohm?), but when they are illuminated with light, the resistance drops dramatically.  (They</a:t>
            </a:r>
            <a:r>
              <a:rPr lang="en-US" baseline="0" dirty="0" smtClean="0"/>
              <a:t> are used in many lighting applications – outdoor lights, security lights, and so on.).</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next component in your kit is an LED.  Need to mention that these elements have gotten very</a:t>
            </a:r>
            <a:r>
              <a:rPr lang="en-US" baseline="0" dirty="0" smtClean="0"/>
              <a:t> popular as their </a:t>
            </a:r>
            <a:r>
              <a:rPr lang="en-US" baseline="0" dirty="0" err="1" smtClean="0"/>
              <a:t>effieciency</a:t>
            </a:r>
            <a:r>
              <a:rPr lang="en-US" baseline="0" dirty="0" smtClean="0"/>
              <a:t> has increased.  They are common sources of light in the home.</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understanding some basic ideas about LEDs might be useful in everyday life.  </a:t>
            </a:r>
            <a:endParaRPr lang="en-US" dirty="0"/>
          </a:p>
        </p:txBody>
      </p:sp>
      <p:sp>
        <p:nvSpPr>
          <p:cNvPr id="4" name="Slide Number Placeholder 3"/>
          <p:cNvSpPr>
            <a:spLocks noGrp="1"/>
          </p:cNvSpPr>
          <p:nvPr>
            <p:ph type="sldNum" sz="quarter" idx="10"/>
          </p:nvPr>
        </p:nvSpPr>
        <p:spPr/>
        <p:txBody>
          <a:bodyPr/>
          <a:lstStyle/>
          <a:p>
            <a:fld id="{F0AED733-FDF5-4161-A1F7-FC21AF16B81E}"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860A8"/>
        </a:solidFill>
        <a:effectLst/>
      </p:bgPr>
    </p:bg>
    <p:spTree>
      <p:nvGrpSpPr>
        <p:cNvPr id="1" name=""/>
        <p:cNvGrpSpPr/>
        <p:nvPr/>
      </p:nvGrpSpPr>
      <p:grpSpPr>
        <a:xfrm>
          <a:off x="0" y="0"/>
          <a:ext cx="0" cy="0"/>
          <a:chOff x="0" y="0"/>
          <a:chExt cx="0" cy="0"/>
        </a:xfrm>
      </p:grpSpPr>
      <p:pic>
        <p:nvPicPr>
          <p:cNvPr id="4106" name="Picture 10" descr="Intel_white"/>
          <p:cNvPicPr>
            <a:picLocks noChangeAspect="1" noChangeArrowheads="1"/>
          </p:cNvPicPr>
          <p:nvPr/>
        </p:nvPicPr>
        <p:blipFill>
          <a:blip r:embed="rId2" cstate="print"/>
          <a:srcRect/>
          <a:stretch>
            <a:fillRect/>
          </a:stretch>
        </p:blipFill>
        <p:spPr bwMode="auto">
          <a:xfrm>
            <a:off x="7396163" y="538163"/>
            <a:ext cx="1290637" cy="862012"/>
          </a:xfrm>
          <a:prstGeom prst="rect">
            <a:avLst/>
          </a:prstGeom>
          <a:noFill/>
        </p:spPr>
      </p:pic>
      <p:sp>
        <p:nvSpPr>
          <p:cNvPr id="4109" name="Rectangle 13"/>
          <p:cNvSpPr>
            <a:spLocks noGrp="1" noChangeArrowheads="1"/>
          </p:cNvSpPr>
          <p:nvPr>
            <p:ph type="ctrTitle"/>
          </p:nvPr>
        </p:nvSpPr>
        <p:spPr>
          <a:xfrm>
            <a:off x="2420938" y="3651250"/>
            <a:ext cx="6265862" cy="457200"/>
          </a:xfrm>
        </p:spPr>
        <p:txBody>
          <a:bodyPr wrap="none" anchor="b">
            <a:spAutoFit/>
          </a:bodyPr>
          <a:lstStyle>
            <a:lvl1pPr algn="r">
              <a:defRPr sz="3000">
                <a:solidFill>
                  <a:srgbClr val="FFFFFF"/>
                </a:solidFill>
              </a:defRPr>
            </a:lvl1pPr>
          </a:lstStyle>
          <a:p>
            <a:r>
              <a:rPr lang="en-US"/>
              <a:t>Click to edit Master title style</a:t>
            </a:r>
          </a:p>
        </p:txBody>
      </p:sp>
      <p:sp>
        <p:nvSpPr>
          <p:cNvPr id="4110" name="Rectangle 14"/>
          <p:cNvSpPr>
            <a:spLocks noGrp="1" noChangeArrowheads="1"/>
          </p:cNvSpPr>
          <p:nvPr>
            <p:ph type="subTitle" idx="1"/>
          </p:nvPr>
        </p:nvSpPr>
        <p:spPr>
          <a:xfrm>
            <a:off x="2406650" y="4478338"/>
            <a:ext cx="6280150" cy="457200"/>
          </a:xfrm>
        </p:spPr>
        <p:txBody>
          <a:bodyPr wrap="none">
            <a:spAutoFit/>
          </a:bodyPr>
          <a:lstStyle>
            <a:lvl1pPr algn="r">
              <a:defRPr sz="3000">
                <a:solidFill>
                  <a:srgbClr val="FFFFFF"/>
                </a:solidFill>
              </a:defRPr>
            </a:lvl1pPr>
          </a:lstStyle>
          <a:p>
            <a:r>
              <a:rPr lang="en-US"/>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09.14.05</a:t>
            </a:r>
            <a:endParaRPr lang="en-US"/>
          </a:p>
        </p:txBody>
      </p:sp>
      <p:sp>
        <p:nvSpPr>
          <p:cNvPr id="5" name="Footer Placeholder 4"/>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6" name="Slide Number Placeholder 5"/>
          <p:cNvSpPr>
            <a:spLocks noGrp="1"/>
          </p:cNvSpPr>
          <p:nvPr>
            <p:ph type="sldNum" sz="quarter" idx="12"/>
          </p:nvPr>
        </p:nvSpPr>
        <p:spPr/>
        <p:txBody>
          <a:bodyPr/>
          <a:lstStyle>
            <a:lvl1pPr>
              <a:defRPr/>
            </a:lvl1pPr>
          </a:lstStyle>
          <a:p>
            <a:fld id="{3F41408B-02B2-4FEA-A411-6186A67A954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273050"/>
            <a:ext cx="2058987" cy="5441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273050"/>
            <a:ext cx="6026150" cy="5441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09.14.05</a:t>
            </a:r>
            <a:endParaRPr lang="en-US"/>
          </a:p>
        </p:txBody>
      </p:sp>
      <p:sp>
        <p:nvSpPr>
          <p:cNvPr id="5" name="Footer Placeholder 4"/>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6" name="Slide Number Placeholder 5"/>
          <p:cNvSpPr>
            <a:spLocks noGrp="1"/>
          </p:cNvSpPr>
          <p:nvPr>
            <p:ph type="sldNum" sz="quarter" idx="12"/>
          </p:nvPr>
        </p:nvSpPr>
        <p:spPr/>
        <p:txBody>
          <a:bodyPr/>
          <a:lstStyle>
            <a:lvl1pPr>
              <a:defRPr/>
            </a:lvl1pPr>
          </a:lstStyle>
          <a:p>
            <a:fld id="{01A0CF2A-4AD5-4BA8-96CA-CBF336C5135E}" type="slidenum">
              <a:rPr lang="en-US"/>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dirty="0" smtClean="0"/>
              <a:t>09.14.05</a:t>
            </a:r>
            <a:endParaRPr lang="en-US" dirty="0"/>
          </a:p>
        </p:txBody>
      </p:sp>
      <p:sp>
        <p:nvSpPr>
          <p:cNvPr id="5" name="Footer Placeholder 4"/>
          <p:cNvSpPr>
            <a:spLocks noGrp="1"/>
          </p:cNvSpPr>
          <p:nvPr>
            <p:ph type="ftr" sz="quarter" idx="11"/>
          </p:nvPr>
        </p:nvSpPr>
        <p:spPr/>
        <p:txBody>
          <a:bodyPr/>
          <a:lstStyle>
            <a:lvl1pPr>
              <a:defRPr/>
            </a:lvl1pPr>
          </a:lstStyle>
          <a:p>
            <a:r>
              <a:rPr lang="en-US" smtClean="0"/>
              <a:t>Verdana Bold 8 write title of presentation here</a:t>
            </a:r>
            <a:endParaRPr lang="en-US" dirty="0"/>
          </a:p>
        </p:txBody>
      </p:sp>
      <p:sp>
        <p:nvSpPr>
          <p:cNvPr id="6" name="Slide Number Placeholder 5"/>
          <p:cNvSpPr>
            <a:spLocks noGrp="1"/>
          </p:cNvSpPr>
          <p:nvPr>
            <p:ph type="sldNum" sz="quarter" idx="12"/>
          </p:nvPr>
        </p:nvSpPr>
        <p:spPr/>
        <p:txBody>
          <a:bodyPr/>
          <a:lstStyle>
            <a:lvl1pPr>
              <a:defRPr/>
            </a:lvl1pPr>
          </a:lstStyle>
          <a:p>
            <a:fld id="{72BEE0E2-1597-41FC-9F08-E7CCD95B729E}" type="slidenum">
              <a:rPr lang="en-US"/>
              <a:pPr/>
              <a:t>‹#›</a:t>
            </a:fld>
            <a:endParaRPr lang="en-US"/>
          </a:p>
        </p:txBody>
      </p:sp>
      <p:sp>
        <p:nvSpPr>
          <p:cNvPr id="7" name="TextBox 6"/>
          <p:cNvSpPr txBox="1"/>
          <p:nvPr userDrawn="1"/>
        </p:nvSpPr>
        <p:spPr>
          <a:xfrm>
            <a:off x="3127463" y="6642556"/>
            <a:ext cx="2579552" cy="215444"/>
          </a:xfrm>
          <a:prstGeom prst="rect">
            <a:avLst/>
          </a:prstGeom>
          <a:noFill/>
        </p:spPr>
        <p:txBody>
          <a:bodyPr wrap="none" rtlCol="0">
            <a:spAutoFit/>
          </a:bodyPr>
          <a:lstStyle/>
          <a:p>
            <a:r>
              <a:rPr lang="en-US" sz="800" dirty="0" smtClean="0"/>
              <a:t>Chandler Embedded Innovation Center (CEIC)</a:t>
            </a:r>
            <a:endParaRPr lang="en-US" sz="80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t>09.14.05</a:t>
            </a:r>
            <a:endParaRPr lang="en-US"/>
          </a:p>
        </p:txBody>
      </p:sp>
      <p:sp>
        <p:nvSpPr>
          <p:cNvPr id="5" name="Footer Placeholder 4"/>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6" name="Slide Number Placeholder 5"/>
          <p:cNvSpPr>
            <a:spLocks noGrp="1"/>
          </p:cNvSpPr>
          <p:nvPr>
            <p:ph type="sldNum" sz="quarter" idx="12"/>
          </p:nvPr>
        </p:nvSpPr>
        <p:spPr/>
        <p:txBody>
          <a:bodyPr/>
          <a:lstStyle>
            <a:lvl1pPr>
              <a:defRPr/>
            </a:lvl1pPr>
          </a:lstStyle>
          <a:p>
            <a:fld id="{D971D6F6-5AFC-4CD8-A60D-99860B88F855}" type="slidenum">
              <a:rPr lang="en-US"/>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371600"/>
            <a:ext cx="4041775"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371600"/>
            <a:ext cx="4043362"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t>09.14.05</a:t>
            </a:r>
            <a:endParaRPr lang="en-US"/>
          </a:p>
        </p:txBody>
      </p:sp>
      <p:sp>
        <p:nvSpPr>
          <p:cNvPr id="6" name="Footer Placeholder 5"/>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7" name="Slide Number Placeholder 6"/>
          <p:cNvSpPr>
            <a:spLocks noGrp="1"/>
          </p:cNvSpPr>
          <p:nvPr>
            <p:ph type="sldNum" sz="quarter" idx="12"/>
          </p:nvPr>
        </p:nvSpPr>
        <p:spPr/>
        <p:txBody>
          <a:bodyPr/>
          <a:lstStyle>
            <a:lvl1pPr>
              <a:defRPr/>
            </a:lvl1pPr>
          </a:lstStyle>
          <a:p>
            <a:fld id="{3FE99241-9D42-4976-BC3E-B30302F8F12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t>09.14.05</a:t>
            </a:r>
            <a:endParaRPr lang="en-US"/>
          </a:p>
        </p:txBody>
      </p:sp>
      <p:sp>
        <p:nvSpPr>
          <p:cNvPr id="8" name="Footer Placeholder 7"/>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9" name="Slide Number Placeholder 8"/>
          <p:cNvSpPr>
            <a:spLocks noGrp="1"/>
          </p:cNvSpPr>
          <p:nvPr>
            <p:ph type="sldNum" sz="quarter" idx="12"/>
          </p:nvPr>
        </p:nvSpPr>
        <p:spPr/>
        <p:txBody>
          <a:bodyPr/>
          <a:lstStyle>
            <a:lvl1pPr>
              <a:defRPr/>
            </a:lvl1pPr>
          </a:lstStyle>
          <a:p>
            <a:fld id="{9123B924-BCDA-4D06-877F-FD9A819E558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t>09.14.05</a:t>
            </a:r>
            <a:endParaRPr lang="en-US"/>
          </a:p>
        </p:txBody>
      </p:sp>
      <p:sp>
        <p:nvSpPr>
          <p:cNvPr id="4" name="Footer Placeholder 3"/>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5" name="Slide Number Placeholder 4"/>
          <p:cNvSpPr>
            <a:spLocks noGrp="1"/>
          </p:cNvSpPr>
          <p:nvPr>
            <p:ph type="sldNum" sz="quarter" idx="12"/>
          </p:nvPr>
        </p:nvSpPr>
        <p:spPr/>
        <p:txBody>
          <a:bodyPr/>
          <a:lstStyle>
            <a:lvl1pPr>
              <a:defRPr/>
            </a:lvl1pPr>
          </a:lstStyle>
          <a:p>
            <a:fld id="{D56B3D8E-0EBE-410E-829D-5C164534BBF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357938"/>
            <a:ext cx="1165412" cy="304800"/>
          </a:xfrm>
        </p:spPr>
        <p:txBody>
          <a:bodyPr/>
          <a:lstStyle>
            <a:lvl1pPr>
              <a:defRPr/>
            </a:lvl1pPr>
          </a:lstStyle>
          <a:p>
            <a:r>
              <a:rPr lang="en-US" smtClean="0"/>
              <a:t>15 June 2012</a:t>
            </a:r>
            <a:endParaRPr lang="en-US" dirty="0"/>
          </a:p>
        </p:txBody>
      </p:sp>
      <p:sp>
        <p:nvSpPr>
          <p:cNvPr id="3" name="Footer Placeholder 2"/>
          <p:cNvSpPr>
            <a:spLocks noGrp="1"/>
          </p:cNvSpPr>
          <p:nvPr>
            <p:ph type="ftr" sz="quarter" idx="11"/>
          </p:nvPr>
        </p:nvSpPr>
        <p:spPr>
          <a:xfrm>
            <a:off x="2474445" y="6366903"/>
            <a:ext cx="3889375" cy="304800"/>
          </a:xfrm>
        </p:spPr>
        <p:txBody>
          <a:bodyPr/>
          <a:lstStyle>
            <a:lvl1pPr>
              <a:defRPr/>
            </a:lvl1pPr>
          </a:lstStyle>
          <a:p>
            <a:r>
              <a:rPr lang="en-US" smtClean="0"/>
              <a:t>Verdana Bold 8 write title of presentation here</a:t>
            </a:r>
            <a:endParaRPr lang="en-US" dirty="0"/>
          </a:p>
        </p:txBody>
      </p:sp>
      <p:sp>
        <p:nvSpPr>
          <p:cNvPr id="4" name="Slide Number Placeholder 3"/>
          <p:cNvSpPr>
            <a:spLocks noGrp="1"/>
          </p:cNvSpPr>
          <p:nvPr>
            <p:ph type="sldNum" sz="quarter" idx="12"/>
          </p:nvPr>
        </p:nvSpPr>
        <p:spPr/>
        <p:txBody>
          <a:bodyPr/>
          <a:lstStyle>
            <a:lvl1pPr>
              <a:defRPr/>
            </a:lvl1pPr>
          </a:lstStyle>
          <a:p>
            <a:fld id="{D803AFA9-E05E-4258-88C1-C93E0DB823BE}" type="slidenum">
              <a:rPr lang="en-US"/>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09.14.05</a:t>
            </a:r>
            <a:endParaRPr lang="en-US"/>
          </a:p>
        </p:txBody>
      </p:sp>
      <p:sp>
        <p:nvSpPr>
          <p:cNvPr id="6" name="Footer Placeholder 5"/>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7" name="Slide Number Placeholder 6"/>
          <p:cNvSpPr>
            <a:spLocks noGrp="1"/>
          </p:cNvSpPr>
          <p:nvPr>
            <p:ph type="sldNum" sz="quarter" idx="12"/>
          </p:nvPr>
        </p:nvSpPr>
        <p:spPr/>
        <p:txBody>
          <a:bodyPr/>
          <a:lstStyle>
            <a:lvl1pPr>
              <a:defRPr/>
            </a:lvl1pPr>
          </a:lstStyle>
          <a:p>
            <a:fld id="{52C453CD-D810-4FDA-8C37-E8C4FBA8AEC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09.14.05</a:t>
            </a:r>
            <a:endParaRPr lang="en-US"/>
          </a:p>
        </p:txBody>
      </p:sp>
      <p:sp>
        <p:nvSpPr>
          <p:cNvPr id="6" name="Footer Placeholder 5"/>
          <p:cNvSpPr>
            <a:spLocks noGrp="1"/>
          </p:cNvSpPr>
          <p:nvPr>
            <p:ph type="ftr" sz="quarter" idx="11"/>
          </p:nvPr>
        </p:nvSpPr>
        <p:spPr/>
        <p:txBody>
          <a:bodyPr/>
          <a:lstStyle>
            <a:lvl1pPr>
              <a:defRPr/>
            </a:lvl1pPr>
          </a:lstStyle>
          <a:p>
            <a:r>
              <a:rPr lang="en-US" smtClean="0"/>
              <a:t>Verdana Bold 8 write title of presentation here</a:t>
            </a:r>
            <a:endParaRPr lang="en-US"/>
          </a:p>
        </p:txBody>
      </p:sp>
      <p:sp>
        <p:nvSpPr>
          <p:cNvPr id="7" name="Slide Number Placeholder 6"/>
          <p:cNvSpPr>
            <a:spLocks noGrp="1"/>
          </p:cNvSpPr>
          <p:nvPr>
            <p:ph type="sldNum" sz="quarter" idx="12"/>
          </p:nvPr>
        </p:nvSpPr>
        <p:spPr/>
        <p:txBody>
          <a:bodyPr/>
          <a:lstStyle>
            <a:lvl1pPr>
              <a:defRPr/>
            </a:lvl1pPr>
          </a:lstStyle>
          <a:p>
            <a:fld id="{B9A4CAF9-07AC-496A-9AFB-0A51A6B66BA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6DBF"/>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white">
          <a:xfrm>
            <a:off x="3175" y="6025355"/>
            <a:ext cx="9140825" cy="828675"/>
          </a:xfrm>
          <a:prstGeom prst="rect">
            <a:avLst/>
          </a:prstGeom>
          <a:solidFill>
            <a:srgbClr val="0860A8"/>
          </a:solidFill>
          <a:ln w="9525">
            <a:noFill/>
            <a:miter lim="800000"/>
            <a:headEnd/>
            <a:tailEnd/>
          </a:ln>
          <a:effectLst/>
        </p:spPr>
        <p:txBody>
          <a:bodyPr wrap="none" anchor="ctr"/>
          <a:lstStyle/>
          <a:p>
            <a:endParaRPr lang="en-US"/>
          </a:p>
        </p:txBody>
      </p:sp>
      <p:sp>
        <p:nvSpPr>
          <p:cNvPr id="1026" name="Rectangle 2"/>
          <p:cNvSpPr>
            <a:spLocks noGrp="1" noChangeArrowheads="1"/>
          </p:cNvSpPr>
          <p:nvPr>
            <p:ph type="title"/>
          </p:nvPr>
        </p:nvSpPr>
        <p:spPr bwMode="auto">
          <a:xfrm>
            <a:off x="455613" y="273050"/>
            <a:ext cx="8237537" cy="889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371600"/>
            <a:ext cx="8237537" cy="4343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14400" y="6357938"/>
            <a:ext cx="889686" cy="304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800" b="1">
                <a:solidFill>
                  <a:srgbClr val="FFFFFF"/>
                </a:solidFill>
              </a:defRPr>
            </a:lvl1pPr>
          </a:lstStyle>
          <a:p>
            <a:r>
              <a:rPr lang="en-US" dirty="0" smtClean="0"/>
              <a:t>24 June 2012</a:t>
            </a:r>
            <a:endParaRPr lang="en-US" dirty="0"/>
          </a:p>
        </p:txBody>
      </p:sp>
      <p:sp>
        <p:nvSpPr>
          <p:cNvPr id="1029" name="Rectangle 5"/>
          <p:cNvSpPr>
            <a:spLocks noGrp="1" noChangeArrowheads="1"/>
          </p:cNvSpPr>
          <p:nvPr>
            <p:ph type="ftr" sz="quarter" idx="3"/>
          </p:nvPr>
        </p:nvSpPr>
        <p:spPr bwMode="auto">
          <a:xfrm>
            <a:off x="1841157" y="6357938"/>
            <a:ext cx="3778593" cy="304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800" b="1">
                <a:solidFill>
                  <a:srgbClr val="FFFFFF"/>
                </a:solidFill>
              </a:defRPr>
            </a:lvl1pPr>
          </a:lstStyle>
          <a:p>
            <a:r>
              <a:rPr lang="en-US" smtClean="0"/>
              <a:t>HW Basics - Arduino</a:t>
            </a:r>
            <a:endParaRPr lang="en-US" dirty="0"/>
          </a:p>
        </p:txBody>
      </p:sp>
      <p:sp>
        <p:nvSpPr>
          <p:cNvPr id="1030" name="Rectangle 6"/>
          <p:cNvSpPr>
            <a:spLocks noGrp="1" noChangeArrowheads="1"/>
          </p:cNvSpPr>
          <p:nvPr>
            <p:ph type="sldNum" sz="quarter" idx="4"/>
          </p:nvPr>
        </p:nvSpPr>
        <p:spPr bwMode="auto">
          <a:xfrm>
            <a:off x="455613" y="6357938"/>
            <a:ext cx="415925" cy="304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800" b="1">
                <a:solidFill>
                  <a:srgbClr val="FFFFFF"/>
                </a:solidFill>
              </a:defRPr>
            </a:lvl1pPr>
          </a:lstStyle>
          <a:p>
            <a:fld id="{2D2500C7-FCF1-4022-B032-43C559097847}" type="slidenum">
              <a:rPr lang="en-US"/>
              <a:pPr/>
              <a:t>‹#›</a:t>
            </a:fld>
            <a:endParaRPr lang="en-US"/>
          </a:p>
        </p:txBody>
      </p:sp>
      <p:pic>
        <p:nvPicPr>
          <p:cNvPr id="1038" name="Picture 14" descr="Intel_white"/>
          <p:cNvPicPr>
            <a:picLocks noChangeAspect="1" noChangeArrowheads="1"/>
          </p:cNvPicPr>
          <p:nvPr/>
        </p:nvPicPr>
        <p:blipFill>
          <a:blip r:embed="rId13" cstate="print"/>
          <a:srcRect/>
          <a:stretch>
            <a:fillRect/>
          </a:stretch>
        </p:blipFill>
        <p:spPr bwMode="auto">
          <a:xfrm>
            <a:off x="7889875" y="6169025"/>
            <a:ext cx="811213" cy="541338"/>
          </a:xfrm>
          <a:prstGeom prst="rect">
            <a:avLst/>
          </a:prstGeom>
          <a:noFill/>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rtl="0" fontAlgn="base">
        <a:spcBef>
          <a:spcPct val="0"/>
        </a:spcBef>
        <a:spcAft>
          <a:spcPct val="0"/>
        </a:spcAft>
        <a:defRPr sz="2600" b="1">
          <a:solidFill>
            <a:schemeClr val="tx1"/>
          </a:solidFill>
          <a:latin typeface="+mj-lt"/>
          <a:ea typeface="+mj-ea"/>
          <a:cs typeface="+mj-cs"/>
        </a:defRPr>
      </a:lvl1pPr>
      <a:lvl2pPr algn="l" rtl="0" fontAlgn="base">
        <a:spcBef>
          <a:spcPct val="0"/>
        </a:spcBef>
        <a:spcAft>
          <a:spcPct val="0"/>
        </a:spcAft>
        <a:defRPr sz="2600" b="1">
          <a:solidFill>
            <a:schemeClr val="tx1"/>
          </a:solidFill>
          <a:latin typeface="Verdana" pitchFamily="34" charset="0"/>
        </a:defRPr>
      </a:lvl2pPr>
      <a:lvl3pPr algn="l" rtl="0" fontAlgn="base">
        <a:spcBef>
          <a:spcPct val="0"/>
        </a:spcBef>
        <a:spcAft>
          <a:spcPct val="0"/>
        </a:spcAft>
        <a:defRPr sz="2600" b="1">
          <a:solidFill>
            <a:schemeClr val="tx1"/>
          </a:solidFill>
          <a:latin typeface="Verdana" pitchFamily="34" charset="0"/>
        </a:defRPr>
      </a:lvl3pPr>
      <a:lvl4pPr algn="l" rtl="0" fontAlgn="base">
        <a:spcBef>
          <a:spcPct val="0"/>
        </a:spcBef>
        <a:spcAft>
          <a:spcPct val="0"/>
        </a:spcAft>
        <a:defRPr sz="2600" b="1">
          <a:solidFill>
            <a:schemeClr val="tx1"/>
          </a:solidFill>
          <a:latin typeface="Verdana" pitchFamily="34" charset="0"/>
        </a:defRPr>
      </a:lvl4pPr>
      <a:lvl5pPr algn="l" rtl="0" fontAlgn="base">
        <a:spcBef>
          <a:spcPct val="0"/>
        </a:spcBef>
        <a:spcAft>
          <a:spcPct val="0"/>
        </a:spcAft>
        <a:defRPr sz="2600" b="1">
          <a:solidFill>
            <a:schemeClr val="tx1"/>
          </a:solidFill>
          <a:latin typeface="Verdana" pitchFamily="34" charset="0"/>
        </a:defRPr>
      </a:lvl5pPr>
      <a:lvl6pPr marL="457200" algn="l" rtl="0" fontAlgn="base">
        <a:spcBef>
          <a:spcPct val="0"/>
        </a:spcBef>
        <a:spcAft>
          <a:spcPct val="0"/>
        </a:spcAft>
        <a:defRPr sz="2600" b="1">
          <a:solidFill>
            <a:schemeClr val="tx1"/>
          </a:solidFill>
          <a:latin typeface="Verdana" pitchFamily="34" charset="0"/>
        </a:defRPr>
      </a:lvl6pPr>
      <a:lvl7pPr marL="914400" algn="l" rtl="0" fontAlgn="base">
        <a:spcBef>
          <a:spcPct val="0"/>
        </a:spcBef>
        <a:spcAft>
          <a:spcPct val="0"/>
        </a:spcAft>
        <a:defRPr sz="2600" b="1">
          <a:solidFill>
            <a:schemeClr val="tx1"/>
          </a:solidFill>
          <a:latin typeface="Verdana" pitchFamily="34" charset="0"/>
        </a:defRPr>
      </a:lvl7pPr>
      <a:lvl8pPr marL="1371600" algn="l" rtl="0" fontAlgn="base">
        <a:spcBef>
          <a:spcPct val="0"/>
        </a:spcBef>
        <a:spcAft>
          <a:spcPct val="0"/>
        </a:spcAft>
        <a:defRPr sz="2600" b="1">
          <a:solidFill>
            <a:schemeClr val="tx1"/>
          </a:solidFill>
          <a:latin typeface="Verdana" pitchFamily="34" charset="0"/>
        </a:defRPr>
      </a:lvl8pPr>
      <a:lvl9pPr marL="1828800" algn="l" rtl="0" fontAlgn="base">
        <a:spcBef>
          <a:spcPct val="0"/>
        </a:spcBef>
        <a:spcAft>
          <a:spcPct val="0"/>
        </a:spcAft>
        <a:defRPr sz="2600" b="1">
          <a:solidFill>
            <a:schemeClr val="tx1"/>
          </a:solidFill>
          <a:latin typeface="Verdana" pitchFamily="34" charset="0"/>
        </a:defRPr>
      </a:lvl9pPr>
    </p:titleStyle>
    <p:bodyStyle>
      <a:lvl1pPr algn="l" rtl="0" fontAlgn="base">
        <a:spcBef>
          <a:spcPct val="60000"/>
        </a:spcBef>
        <a:spcAft>
          <a:spcPct val="0"/>
        </a:spcAft>
        <a:defRPr>
          <a:solidFill>
            <a:schemeClr val="tx1"/>
          </a:solidFill>
          <a:latin typeface="+mn-lt"/>
          <a:ea typeface="+mn-ea"/>
          <a:cs typeface="+mn-cs"/>
        </a:defRPr>
      </a:lvl1pPr>
      <a:lvl2pPr marL="246063" indent="-244475" algn="l" rtl="0" fontAlgn="base">
        <a:spcBef>
          <a:spcPct val="40000"/>
        </a:spcBef>
        <a:spcAft>
          <a:spcPct val="0"/>
        </a:spcAft>
        <a:buSzPct val="125000"/>
        <a:buFont typeface="Times" charset="0"/>
        <a:buChar char="•"/>
        <a:defRPr>
          <a:solidFill>
            <a:schemeClr val="tx1"/>
          </a:solidFill>
          <a:latin typeface="+mn-lt"/>
        </a:defRPr>
      </a:lvl2pPr>
      <a:lvl3pPr marL="571500" indent="-323850" algn="l" rtl="0" fontAlgn="base">
        <a:spcBef>
          <a:spcPct val="20000"/>
        </a:spcBef>
        <a:spcAft>
          <a:spcPct val="0"/>
        </a:spcAft>
        <a:buChar char="–"/>
        <a:defRPr sz="1600">
          <a:solidFill>
            <a:schemeClr val="tx1"/>
          </a:solidFill>
          <a:latin typeface="+mn-lt"/>
        </a:defRPr>
      </a:lvl3pPr>
      <a:lvl4pPr marL="725488" indent="-152400" algn="l" rtl="0" fontAlgn="base">
        <a:spcBef>
          <a:spcPct val="20000"/>
        </a:spcBef>
        <a:spcAft>
          <a:spcPct val="0"/>
        </a:spcAft>
        <a:buFont typeface="Times" charset="0"/>
        <a:buChar char="•"/>
        <a:defRPr sz="1600">
          <a:solidFill>
            <a:schemeClr val="tx1"/>
          </a:solidFill>
          <a:latin typeface="+mn-lt"/>
        </a:defRPr>
      </a:lvl4pPr>
      <a:lvl5pPr marL="1136650" indent="-409575" algn="l" rtl="0" fontAlgn="base">
        <a:spcBef>
          <a:spcPct val="20000"/>
        </a:spcBef>
        <a:spcAft>
          <a:spcPct val="0"/>
        </a:spcAft>
        <a:buChar char="–"/>
        <a:defRPr sz="1600">
          <a:solidFill>
            <a:schemeClr val="tx1"/>
          </a:solidFill>
          <a:latin typeface="+mn-lt"/>
        </a:defRPr>
      </a:lvl5pPr>
      <a:lvl6pPr marL="1593850" indent="-409575" algn="l" rtl="0" fontAlgn="base">
        <a:spcBef>
          <a:spcPct val="20000"/>
        </a:spcBef>
        <a:spcAft>
          <a:spcPct val="0"/>
        </a:spcAft>
        <a:buChar char="–"/>
        <a:defRPr sz="1600">
          <a:solidFill>
            <a:schemeClr val="tx1"/>
          </a:solidFill>
          <a:latin typeface="+mn-lt"/>
        </a:defRPr>
      </a:lvl6pPr>
      <a:lvl7pPr marL="2051050" indent="-409575" algn="l" rtl="0" fontAlgn="base">
        <a:spcBef>
          <a:spcPct val="20000"/>
        </a:spcBef>
        <a:spcAft>
          <a:spcPct val="0"/>
        </a:spcAft>
        <a:buChar char="–"/>
        <a:defRPr sz="1600">
          <a:solidFill>
            <a:schemeClr val="tx1"/>
          </a:solidFill>
          <a:latin typeface="+mn-lt"/>
        </a:defRPr>
      </a:lvl7pPr>
      <a:lvl8pPr marL="2508250" indent="-409575" algn="l" rtl="0" fontAlgn="base">
        <a:spcBef>
          <a:spcPct val="20000"/>
        </a:spcBef>
        <a:spcAft>
          <a:spcPct val="0"/>
        </a:spcAft>
        <a:buChar char="–"/>
        <a:defRPr sz="1600">
          <a:solidFill>
            <a:schemeClr val="tx1"/>
          </a:solidFill>
          <a:latin typeface="+mn-lt"/>
        </a:defRPr>
      </a:lvl8pPr>
      <a:lvl9pPr marL="2965450" indent="-409575"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860A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353530" y="3700208"/>
            <a:ext cx="3611566" cy="461665"/>
          </a:xfrm>
        </p:spPr>
        <p:txBody>
          <a:bodyPr/>
          <a:lstStyle/>
          <a:p>
            <a:r>
              <a:rPr lang="en-US" dirty="0" smtClean="0">
                <a:solidFill>
                  <a:schemeClr val="tx1">
                    <a:lumMod val="65000"/>
                  </a:schemeClr>
                </a:solidFill>
              </a:rPr>
              <a:t>Hardware Basics</a:t>
            </a:r>
            <a:endParaRPr lang="en-US" dirty="0">
              <a:solidFill>
                <a:schemeClr val="tx1">
                  <a:lumMod val="65000"/>
                </a:schemeClr>
              </a:solidFill>
            </a:endParaRPr>
          </a:p>
        </p:txBody>
      </p:sp>
      <p:sp>
        <p:nvSpPr>
          <p:cNvPr id="2051" name="Rectangle 3"/>
          <p:cNvSpPr>
            <a:spLocks noGrp="1" noChangeArrowheads="1"/>
          </p:cNvSpPr>
          <p:nvPr>
            <p:ph type="subTitle" idx="1"/>
          </p:nvPr>
        </p:nvSpPr>
        <p:spPr>
          <a:xfrm>
            <a:off x="6934384" y="4200042"/>
            <a:ext cx="1493999" cy="1200329"/>
          </a:xfrm>
        </p:spPr>
        <p:txBody>
          <a:bodyPr/>
          <a:lstStyle/>
          <a:p>
            <a:r>
              <a:rPr lang="en-US" dirty="0" smtClean="0">
                <a:solidFill>
                  <a:schemeClr val="tx2">
                    <a:lumMod val="75000"/>
                  </a:schemeClr>
                </a:solidFill>
              </a:rPr>
              <a:t>Arduino</a:t>
            </a:r>
          </a:p>
          <a:p>
            <a:endParaRPr lang="en-US" dirty="0">
              <a:solidFill>
                <a:schemeClr val="tx2">
                  <a:lumMod val="75000"/>
                </a:schemeClr>
              </a:solidFill>
            </a:endParaRPr>
          </a:p>
        </p:txBody>
      </p:sp>
      <p:pic>
        <p:nvPicPr>
          <p:cNvPr id="55298" name="Picture 2"/>
          <p:cNvPicPr>
            <a:picLocks noChangeAspect="1" noChangeArrowheads="1"/>
          </p:cNvPicPr>
          <p:nvPr/>
        </p:nvPicPr>
        <p:blipFill>
          <a:blip r:embed="rId4" cstate="print"/>
          <a:srcRect/>
          <a:stretch>
            <a:fillRect/>
          </a:stretch>
        </p:blipFill>
        <p:spPr bwMode="auto">
          <a:xfrm>
            <a:off x="654624" y="354605"/>
            <a:ext cx="7702550" cy="3086100"/>
          </a:xfrm>
          <a:prstGeom prst="rect">
            <a:avLst/>
          </a:prstGeom>
          <a:noFill/>
          <a:ln w="9525">
            <a:noFill/>
            <a:miter lim="800000"/>
            <a:headEnd/>
            <a:tailEnd/>
          </a:ln>
        </p:spPr>
      </p:pic>
      <p:sp>
        <p:nvSpPr>
          <p:cNvPr id="6" name="TextBox 5"/>
          <p:cNvSpPr txBox="1"/>
          <p:nvPr/>
        </p:nvSpPr>
        <p:spPr>
          <a:xfrm>
            <a:off x="310508" y="5336817"/>
            <a:ext cx="6130049" cy="461665"/>
          </a:xfrm>
          <a:prstGeom prst="rect">
            <a:avLst/>
          </a:prstGeom>
          <a:noFill/>
        </p:spPr>
        <p:txBody>
          <a:bodyPr wrap="square" rtlCol="0">
            <a:spAutoFit/>
          </a:bodyPr>
          <a:lstStyle/>
          <a:p>
            <a:r>
              <a:rPr lang="en-US" dirty="0" smtClean="0"/>
              <a:t>Joy Shetler, PhD</a:t>
            </a:r>
          </a:p>
        </p:txBody>
      </p:sp>
      <p:sp>
        <p:nvSpPr>
          <p:cNvPr id="7" name="Rectangle 6"/>
          <p:cNvSpPr/>
          <p:nvPr/>
        </p:nvSpPr>
        <p:spPr>
          <a:xfrm>
            <a:off x="310508" y="4875152"/>
            <a:ext cx="4798108" cy="461665"/>
          </a:xfrm>
          <a:prstGeom prst="rect">
            <a:avLst/>
          </a:prstGeom>
        </p:spPr>
        <p:txBody>
          <a:bodyPr wrap="none">
            <a:spAutoFit/>
          </a:bodyPr>
          <a:lstStyle/>
          <a:p>
            <a:r>
              <a:rPr lang="en-US" b="1" dirty="0" smtClean="0">
                <a:solidFill>
                  <a:schemeClr val="bg1">
                    <a:lumMod val="50000"/>
                  </a:schemeClr>
                </a:solidFill>
              </a:rPr>
              <a:t>Robotics Week Instructor</a:t>
            </a:r>
            <a:endParaRPr lang="en-US" b="1" dirty="0">
              <a:solidFill>
                <a:schemeClr val="bg1">
                  <a:lumMod val="50000"/>
                </a:schemeClr>
              </a:solidFill>
            </a:endParaRPr>
          </a:p>
        </p:txBody>
      </p:sp>
      <p:sp>
        <p:nvSpPr>
          <p:cNvPr id="2" name="TextBox 1"/>
          <p:cNvSpPr txBox="1"/>
          <p:nvPr/>
        </p:nvSpPr>
        <p:spPr>
          <a:xfrm>
            <a:off x="1957073" y="6487297"/>
            <a:ext cx="4846198" cy="338554"/>
          </a:xfrm>
          <a:prstGeom prst="rect">
            <a:avLst/>
          </a:prstGeom>
          <a:noFill/>
        </p:spPr>
        <p:txBody>
          <a:bodyPr wrap="none" rtlCol="0">
            <a:spAutoFit/>
          </a:bodyPr>
          <a:lstStyle/>
          <a:p>
            <a:r>
              <a:rPr lang="en-US" sz="1600" dirty="0" smtClean="0"/>
              <a:t>Intel Ultimate Engineering Experience (IUEE)</a:t>
            </a:r>
            <a:endParaRPr lang="en-US" sz="1600" dirty="0"/>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703" y="447667"/>
            <a:ext cx="1543515" cy="533774"/>
          </a:xfrm>
        </p:spPr>
        <p:txBody>
          <a:bodyPr/>
          <a:lstStyle/>
          <a:p>
            <a:r>
              <a:rPr lang="en-US" dirty="0" smtClean="0">
                <a:solidFill>
                  <a:srgbClr val="FF0000"/>
                </a:solidFill>
              </a:rPr>
              <a:t>Power</a:t>
            </a:r>
            <a:endParaRPr lang="en-US" dirty="0">
              <a:solidFill>
                <a:srgbClr val="FF0000"/>
              </a:solidFill>
            </a:endParaRPr>
          </a:p>
        </p:txBody>
      </p:sp>
      <p:sp>
        <p:nvSpPr>
          <p:cNvPr id="3" name="Content Placeholder 2"/>
          <p:cNvSpPr>
            <a:spLocks noGrp="1"/>
          </p:cNvSpPr>
          <p:nvPr>
            <p:ph idx="1"/>
          </p:nvPr>
        </p:nvSpPr>
        <p:spPr>
          <a:xfrm>
            <a:off x="260533" y="1079857"/>
            <a:ext cx="5210081" cy="878541"/>
          </a:xfrm>
        </p:spPr>
        <p:txBody>
          <a:bodyPr/>
          <a:lstStyle/>
          <a:p>
            <a:r>
              <a:rPr lang="en-US" dirty="0" smtClean="0">
                <a:solidFill>
                  <a:schemeClr val="bg2"/>
                </a:solidFill>
              </a:rPr>
              <a:t>A power source is needed for the Arduino.  There are several methods used to “power up” the board.</a:t>
            </a:r>
            <a:endParaRPr lang="en-US" dirty="0">
              <a:solidFill>
                <a:schemeClr val="bg2"/>
              </a:solidFill>
            </a:endParaRPr>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10</a:t>
            </a:fld>
            <a:endParaRPr lang="en-US"/>
          </a:p>
        </p:txBody>
      </p:sp>
      <p:sp>
        <p:nvSpPr>
          <p:cNvPr id="7" name="Content Placeholder 2"/>
          <p:cNvSpPr txBox="1">
            <a:spLocks/>
          </p:cNvSpPr>
          <p:nvPr/>
        </p:nvSpPr>
        <p:spPr bwMode="auto">
          <a:xfrm>
            <a:off x="5695316" y="2572675"/>
            <a:ext cx="3448684" cy="69028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tx2">
                    <a:lumMod val="60000"/>
                    <a:lumOff val="40000"/>
                  </a:schemeClr>
                </a:solidFill>
                <a:effectLst/>
                <a:uLnTx/>
                <a:uFillTx/>
                <a:latin typeface="+mn-lt"/>
                <a:ea typeface="+mn-ea"/>
                <a:cs typeface="+mn-cs"/>
              </a:rPr>
              <a:t>USB port –</a:t>
            </a:r>
            <a:r>
              <a:rPr kumimoji="0" lang="en-US" sz="1800" b="0" i="0" u="none" strike="noStrike" kern="0" cap="none" spc="0" normalizeH="0" noProof="0" dirty="0" smtClean="0">
                <a:ln>
                  <a:noFill/>
                </a:ln>
                <a:solidFill>
                  <a:schemeClr val="tx2">
                    <a:lumMod val="60000"/>
                    <a:lumOff val="40000"/>
                  </a:schemeClr>
                </a:solidFill>
                <a:effectLst/>
                <a:uLnTx/>
                <a:uFillTx/>
                <a:latin typeface="+mn-lt"/>
                <a:ea typeface="+mn-ea"/>
                <a:cs typeface="+mn-cs"/>
              </a:rPr>
              <a:t> can be used to provide power to the board.</a:t>
            </a:r>
            <a:r>
              <a:rPr kumimoji="0" lang="en-US" sz="1800" b="0" i="0" u="none" strike="noStrike" kern="0" cap="none" spc="0" normalizeH="0" baseline="0" noProof="0" dirty="0" smtClean="0">
                <a:ln>
                  <a:noFill/>
                </a:ln>
                <a:solidFill>
                  <a:schemeClr val="tx2">
                    <a:lumMod val="60000"/>
                    <a:lumOff val="40000"/>
                  </a:schemeClr>
                </a:solidFill>
                <a:effectLst/>
                <a:uLnTx/>
                <a:uFillTx/>
                <a:latin typeface="+mn-lt"/>
                <a:ea typeface="+mn-ea"/>
                <a:cs typeface="+mn-cs"/>
              </a:rPr>
              <a:t> </a:t>
            </a:r>
          </a:p>
        </p:txBody>
      </p:sp>
      <p:sp>
        <p:nvSpPr>
          <p:cNvPr id="8" name="Content Placeholder 2"/>
          <p:cNvSpPr txBox="1">
            <a:spLocks/>
          </p:cNvSpPr>
          <p:nvPr/>
        </p:nvSpPr>
        <p:spPr bwMode="auto">
          <a:xfrm>
            <a:off x="697883" y="4495219"/>
            <a:ext cx="3725029" cy="113032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External AC adapter </a:t>
            </a:r>
          </a:p>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(9 Volts recommended, 2.1 mm barrel tip, center positive)</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173057" y="2246828"/>
            <a:ext cx="2599765" cy="1949824"/>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309894" y="3488935"/>
            <a:ext cx="2327210" cy="2327210"/>
          </a:xfrm>
          <a:prstGeom prst="rect">
            <a:avLst/>
          </a:prstGeom>
          <a:noFill/>
          <a:ln w="9525">
            <a:noFill/>
            <a:miter lim="800000"/>
            <a:headEnd/>
            <a:tailEnd/>
          </a:ln>
        </p:spPr>
      </p:pic>
      <p:pic>
        <p:nvPicPr>
          <p:cNvPr id="24577" name="Picture 1"/>
          <p:cNvPicPr>
            <a:picLocks noChangeAspect="1" noChangeArrowheads="1"/>
          </p:cNvPicPr>
          <p:nvPr/>
        </p:nvPicPr>
        <p:blipFill>
          <a:blip r:embed="rId5" cstate="print"/>
          <a:srcRect/>
          <a:stretch>
            <a:fillRect/>
          </a:stretch>
        </p:blipFill>
        <p:spPr bwMode="auto">
          <a:xfrm>
            <a:off x="5618507" y="144531"/>
            <a:ext cx="2481883" cy="1669630"/>
          </a:xfrm>
          <a:prstGeom prst="rect">
            <a:avLst/>
          </a:prstGeom>
          <a:noFill/>
          <a:ln w="9525">
            <a:noFill/>
            <a:miter lim="800000"/>
            <a:headEnd/>
            <a:tailEnd/>
          </a:ln>
        </p:spPr>
      </p:pic>
      <p:pic>
        <p:nvPicPr>
          <p:cNvPr id="24578" name="Picture 2"/>
          <p:cNvPicPr>
            <a:picLocks noChangeAspect="1" noChangeArrowheads="1"/>
          </p:cNvPicPr>
          <p:nvPr/>
        </p:nvPicPr>
        <p:blipFill>
          <a:blip r:embed="rId6" cstate="print"/>
          <a:srcRect/>
          <a:stretch>
            <a:fillRect/>
          </a:stretch>
        </p:blipFill>
        <p:spPr bwMode="auto">
          <a:xfrm>
            <a:off x="2905541" y="2470287"/>
            <a:ext cx="1974248" cy="1505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825" y="129615"/>
            <a:ext cx="1543515" cy="533774"/>
          </a:xfrm>
        </p:spPr>
        <p:txBody>
          <a:bodyPr/>
          <a:lstStyle/>
          <a:p>
            <a:r>
              <a:rPr lang="en-US" dirty="0" smtClean="0">
                <a:solidFill>
                  <a:srgbClr val="FF0000"/>
                </a:solidFill>
              </a:rPr>
              <a:t>Power</a:t>
            </a:r>
            <a:endParaRPr lang="en-US" dirty="0">
              <a:solidFill>
                <a:srgbClr val="FF0000"/>
              </a:solidFill>
            </a:endParaRPr>
          </a:p>
        </p:txBody>
      </p:sp>
      <p:sp>
        <p:nvSpPr>
          <p:cNvPr id="3" name="Content Placeholder 2"/>
          <p:cNvSpPr>
            <a:spLocks noGrp="1"/>
          </p:cNvSpPr>
          <p:nvPr>
            <p:ph idx="1"/>
          </p:nvPr>
        </p:nvSpPr>
        <p:spPr>
          <a:xfrm>
            <a:off x="330107" y="672353"/>
            <a:ext cx="5210081" cy="878541"/>
          </a:xfrm>
        </p:spPr>
        <p:txBody>
          <a:bodyPr/>
          <a:lstStyle/>
          <a:p>
            <a:r>
              <a:rPr lang="en-US" dirty="0" smtClean="0">
                <a:solidFill>
                  <a:srgbClr val="00FF99"/>
                </a:solidFill>
              </a:rPr>
              <a:t>Battery</a:t>
            </a:r>
            <a:endParaRPr lang="en-US" dirty="0">
              <a:solidFill>
                <a:srgbClr val="00FF99"/>
              </a:solidFill>
            </a:endParaRPr>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11</a:t>
            </a:fld>
            <a:endParaRPr lang="en-US"/>
          </a:p>
        </p:txBody>
      </p:sp>
      <p:sp>
        <p:nvSpPr>
          <p:cNvPr id="10" name="Content Placeholder 2"/>
          <p:cNvSpPr txBox="1">
            <a:spLocks/>
          </p:cNvSpPr>
          <p:nvPr/>
        </p:nvSpPr>
        <p:spPr bwMode="auto">
          <a:xfrm>
            <a:off x="457200" y="1568824"/>
            <a:ext cx="3415553" cy="10399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rgbClr val="00FF99"/>
                </a:solidFill>
                <a:effectLst/>
                <a:uLnTx/>
                <a:uFillTx/>
                <a:latin typeface="+mn-lt"/>
                <a:ea typeface="+mn-ea"/>
                <a:cs typeface="+mn-cs"/>
              </a:rPr>
              <a:t>Voltages of 3, 6, and 9 volts are common because a single alkaline cell is 1.5 V.</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sp>
        <p:nvSpPr>
          <p:cNvPr id="11" name="Content Placeholder 2"/>
          <p:cNvSpPr txBox="1">
            <a:spLocks/>
          </p:cNvSpPr>
          <p:nvPr/>
        </p:nvSpPr>
        <p:spPr bwMode="auto">
          <a:xfrm>
            <a:off x="304800" y="4383742"/>
            <a:ext cx="5997389" cy="14253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rgbClr val="00FF99"/>
                </a:solidFill>
                <a:effectLst/>
                <a:uLnTx/>
                <a:uFillTx/>
                <a:latin typeface="+mn-lt"/>
                <a:ea typeface="+mn-ea"/>
                <a:cs typeface="+mn-cs"/>
              </a:rPr>
              <a:t>A voltage regulator on the Arduino</a:t>
            </a:r>
            <a:r>
              <a:rPr kumimoji="0" lang="en-US" sz="1800" b="0" i="0" u="none" strike="noStrike" kern="0" cap="none" spc="0" normalizeH="0" noProof="0" dirty="0" smtClean="0">
                <a:ln>
                  <a:noFill/>
                </a:ln>
                <a:solidFill>
                  <a:srgbClr val="00FF99"/>
                </a:solidFill>
                <a:effectLst/>
                <a:uLnTx/>
                <a:uFillTx/>
                <a:latin typeface="+mn-lt"/>
                <a:ea typeface="+mn-ea"/>
                <a:cs typeface="+mn-cs"/>
              </a:rPr>
              <a:t> board is used to limit the voltage to a </a:t>
            </a:r>
            <a:r>
              <a:rPr lang="en-US" sz="1800" kern="0" dirty="0" smtClean="0">
                <a:solidFill>
                  <a:srgbClr val="00FF99"/>
                </a:solidFill>
                <a:latin typeface="+mn-lt"/>
              </a:rPr>
              <a:t>value used by the integrated circuits or chips.  </a:t>
            </a:r>
          </a:p>
          <a:p>
            <a:pPr marL="0" marR="0" lvl="0" indent="0" algn="l" defTabSz="914400" rtl="0" eaLnBrk="1" fontAlgn="base" latinLnBrk="0" hangingPunct="1">
              <a:lnSpc>
                <a:spcPct val="100000"/>
              </a:lnSpc>
              <a:spcBef>
                <a:spcPct val="60000"/>
              </a:spcBef>
              <a:spcAft>
                <a:spcPct val="0"/>
              </a:spcAft>
              <a:buClrTx/>
              <a:buSzTx/>
              <a:buFontTx/>
              <a:buNone/>
              <a:tabLst/>
              <a:defRPr/>
            </a:pPr>
            <a:r>
              <a:rPr lang="en-US" sz="1800" kern="0" dirty="0" smtClean="0">
                <a:solidFill>
                  <a:srgbClr val="00FF99"/>
                </a:solidFill>
                <a:latin typeface="+mn-lt"/>
              </a:rPr>
              <a:t>[Usually, this is 5 volts, a standard value used in early chips (such as TTL)].</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pic>
        <p:nvPicPr>
          <p:cNvPr id="1028" name="Picture 4"/>
          <p:cNvPicPr>
            <a:picLocks noChangeAspect="1" noChangeArrowheads="1"/>
          </p:cNvPicPr>
          <p:nvPr/>
        </p:nvPicPr>
        <p:blipFill>
          <a:blip r:embed="rId3" cstate="print"/>
          <a:srcRect/>
          <a:stretch>
            <a:fillRect/>
          </a:stretch>
        </p:blipFill>
        <p:spPr bwMode="auto">
          <a:xfrm>
            <a:off x="4465544" y="440389"/>
            <a:ext cx="4077821" cy="3730772"/>
          </a:xfrm>
          <a:prstGeom prst="rect">
            <a:avLst/>
          </a:prstGeom>
          <a:noFill/>
          <a:ln w="9525">
            <a:noFill/>
            <a:miter lim="800000"/>
            <a:headEnd/>
            <a:tailEnd/>
          </a:ln>
        </p:spPr>
      </p:pic>
      <p:sp>
        <p:nvSpPr>
          <p:cNvPr id="14" name="Content Placeholder 2"/>
          <p:cNvSpPr txBox="1">
            <a:spLocks/>
          </p:cNvSpPr>
          <p:nvPr/>
        </p:nvSpPr>
        <p:spPr bwMode="auto">
          <a:xfrm>
            <a:off x="412377" y="2653553"/>
            <a:ext cx="3415553" cy="138056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rgbClr val="00FF99"/>
                </a:solidFill>
                <a:effectLst/>
                <a:uLnTx/>
                <a:uFillTx/>
                <a:latin typeface="+mn-lt"/>
                <a:ea typeface="+mn-ea"/>
                <a:cs typeface="+mn-cs"/>
              </a:rPr>
              <a:t>Batteries can be connected </a:t>
            </a:r>
            <a:r>
              <a:rPr lang="en-US" sz="1800" kern="0" dirty="0" smtClean="0">
                <a:solidFill>
                  <a:srgbClr val="00FF99"/>
                </a:solidFill>
                <a:latin typeface="+mn-lt"/>
              </a:rPr>
              <a:t>in “series” to create higher voltage values, or in “parallel” to provide higher currents.</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95130" y="6357938"/>
            <a:ext cx="871745"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8B583E08-ABCC-4520-B4CB-B2D333BE2C93}" type="slidenum">
              <a:rPr lang="en-US"/>
              <a:pPr/>
              <a:t>12</a:t>
            </a:fld>
            <a:endParaRPr lang="en-US"/>
          </a:p>
        </p:txBody>
      </p:sp>
      <p:sp>
        <p:nvSpPr>
          <p:cNvPr id="11266" name="Rectangle 2"/>
          <p:cNvSpPr>
            <a:spLocks noGrp="1" noChangeArrowheads="1"/>
          </p:cNvSpPr>
          <p:nvPr>
            <p:ph type="title"/>
          </p:nvPr>
        </p:nvSpPr>
        <p:spPr/>
        <p:txBody>
          <a:bodyPr/>
          <a:lstStyle/>
          <a:p>
            <a:r>
              <a:rPr lang="en-US" dirty="0" smtClean="0"/>
              <a:t>Questions?</a:t>
            </a:r>
            <a:r>
              <a:rPr lang="en-US" dirty="0"/>
              <a:t/>
            </a:r>
            <a:br>
              <a:rPr lang="en-US" dirty="0"/>
            </a:br>
            <a:endParaRPr lang="en-US" dirty="0"/>
          </a:p>
        </p:txBody>
      </p:sp>
      <p:sp>
        <p:nvSpPr>
          <p:cNvPr id="11267" name="Rectangle 3"/>
          <p:cNvSpPr>
            <a:spLocks noGrp="1" noChangeArrowheads="1"/>
          </p:cNvSpPr>
          <p:nvPr>
            <p:ph type="body" idx="1"/>
          </p:nvPr>
        </p:nvSpPr>
        <p:spPr>
          <a:xfrm>
            <a:off x="449263" y="1371600"/>
            <a:ext cx="8237537" cy="4343400"/>
          </a:xfrm>
        </p:spPr>
        <p:txBody>
          <a:bodyPr/>
          <a:lstStyle/>
          <a:p>
            <a:pPr marL="1276350" indent="-1276350"/>
            <a:r>
              <a:rPr lang="en-US" dirty="0" smtClean="0"/>
              <a:t> </a:t>
            </a:r>
          </a:p>
          <a:p>
            <a:pPr marL="1276350" indent="-1276350"/>
            <a:endParaRPr lang="en-US" dirty="0"/>
          </a:p>
        </p:txBody>
      </p:sp>
      <p:pic>
        <p:nvPicPr>
          <p:cNvPr id="6145" name="Picture 1"/>
          <p:cNvPicPr>
            <a:picLocks noChangeAspect="1" noChangeArrowheads="1"/>
          </p:cNvPicPr>
          <p:nvPr/>
        </p:nvPicPr>
        <p:blipFill>
          <a:blip r:embed="rId3" cstate="print"/>
          <a:srcRect/>
          <a:stretch>
            <a:fillRect/>
          </a:stretch>
        </p:blipFill>
        <p:spPr bwMode="auto">
          <a:xfrm>
            <a:off x="1498863" y="1426851"/>
            <a:ext cx="5357502" cy="45655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wheel(4)">
                                      <p:cBhvr>
                                        <p:cTn id="7" dur="2000"/>
                                        <p:tgtEl>
                                          <p:spTgt spid="6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719" y="138580"/>
            <a:ext cx="2635622" cy="533774"/>
          </a:xfrm>
        </p:spPr>
        <p:txBody>
          <a:bodyPr/>
          <a:lstStyle/>
          <a:p>
            <a:pPr algn="ctr"/>
            <a:r>
              <a:rPr lang="en-US" dirty="0" smtClean="0">
                <a:solidFill>
                  <a:srgbClr val="FF0000"/>
                </a:solidFill>
              </a:rPr>
              <a:t>Project 1</a:t>
            </a:r>
            <a:endParaRPr lang="en-US" dirty="0">
              <a:solidFill>
                <a:srgbClr val="FF0000"/>
              </a:solidFill>
            </a:endParaRPr>
          </a:p>
        </p:txBody>
      </p:sp>
      <p:sp>
        <p:nvSpPr>
          <p:cNvPr id="3" name="Content Placeholder 2"/>
          <p:cNvSpPr>
            <a:spLocks noGrp="1"/>
          </p:cNvSpPr>
          <p:nvPr>
            <p:ph idx="1"/>
          </p:nvPr>
        </p:nvSpPr>
        <p:spPr>
          <a:xfrm>
            <a:off x="2326315" y="763949"/>
            <a:ext cx="3587468" cy="657345"/>
          </a:xfrm>
        </p:spPr>
        <p:txBody>
          <a:bodyPr/>
          <a:lstStyle/>
          <a:p>
            <a:r>
              <a:rPr lang="en-US" sz="2800" dirty="0" smtClean="0">
                <a:solidFill>
                  <a:schemeClr val="tx2"/>
                </a:solidFill>
              </a:rPr>
              <a:t>LED Blinking Light</a:t>
            </a:r>
            <a:endParaRPr lang="en-US" sz="2800" dirty="0">
              <a:solidFill>
                <a:schemeClr val="tx2"/>
              </a:solidFill>
            </a:endParaRPr>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13</a:t>
            </a:fld>
            <a:endParaRPr lang="en-US"/>
          </a:p>
        </p:txBody>
      </p:sp>
      <p:sp>
        <p:nvSpPr>
          <p:cNvPr id="10" name="Content Placeholder 2"/>
          <p:cNvSpPr txBox="1">
            <a:spLocks/>
          </p:cNvSpPr>
          <p:nvPr/>
        </p:nvSpPr>
        <p:spPr bwMode="auto">
          <a:xfrm>
            <a:off x="1391479" y="1300468"/>
            <a:ext cx="2484782" cy="217822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rgbClr val="00FF99"/>
                </a:solidFill>
                <a:effectLst/>
                <a:uLnTx/>
                <a:uFillTx/>
                <a:latin typeface="+mn-lt"/>
                <a:ea typeface="+mn-ea"/>
                <a:cs typeface="+mn-cs"/>
              </a:rPr>
              <a:t>Follow the instructions for Project 1 to power on your Arduino and download the software.</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sp>
        <p:nvSpPr>
          <p:cNvPr id="14" name="Content Placeholder 2"/>
          <p:cNvSpPr txBox="1">
            <a:spLocks/>
          </p:cNvSpPr>
          <p:nvPr/>
        </p:nvSpPr>
        <p:spPr bwMode="auto">
          <a:xfrm>
            <a:off x="3964350" y="4128249"/>
            <a:ext cx="3619208" cy="106991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rgbClr val="00FF99"/>
                </a:solidFill>
                <a:effectLst/>
                <a:uLnTx/>
                <a:uFillTx/>
                <a:latin typeface="+mn-lt"/>
                <a:ea typeface="+mn-ea"/>
                <a:cs typeface="+mn-cs"/>
              </a:rPr>
              <a:t>Connect up an LED circuit to an external port and get</a:t>
            </a:r>
            <a:r>
              <a:rPr kumimoji="0" lang="en-US" sz="1800" b="0" i="0" u="none" strike="noStrike" kern="0" cap="none" spc="0" normalizeH="0" noProof="0" dirty="0" smtClean="0">
                <a:ln>
                  <a:noFill/>
                </a:ln>
                <a:solidFill>
                  <a:srgbClr val="00FF99"/>
                </a:solidFill>
                <a:effectLst/>
                <a:uLnTx/>
                <a:uFillTx/>
                <a:latin typeface="+mn-lt"/>
                <a:ea typeface="+mn-ea"/>
                <a:cs typeface="+mn-cs"/>
              </a:rPr>
              <a:t> the external LED to blink</a:t>
            </a:r>
            <a:r>
              <a:rPr lang="en-US" sz="1800" kern="0" dirty="0" smtClean="0">
                <a:solidFill>
                  <a:srgbClr val="00FF99"/>
                </a:solidFill>
                <a:latin typeface="+mn-lt"/>
              </a:rPr>
              <a:t>.</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pic>
        <p:nvPicPr>
          <p:cNvPr id="20481" name="Picture 1"/>
          <p:cNvPicPr>
            <a:picLocks noChangeAspect="1" noChangeArrowheads="1"/>
          </p:cNvPicPr>
          <p:nvPr/>
        </p:nvPicPr>
        <p:blipFill>
          <a:blip r:embed="rId3" cstate="print"/>
          <a:srcRect/>
          <a:stretch>
            <a:fillRect/>
          </a:stretch>
        </p:blipFill>
        <p:spPr bwMode="auto">
          <a:xfrm>
            <a:off x="4094922" y="1283804"/>
            <a:ext cx="4025348" cy="2256634"/>
          </a:xfrm>
          <a:prstGeom prst="rect">
            <a:avLst/>
          </a:prstGeom>
          <a:noFill/>
          <a:ln w="9525">
            <a:noFill/>
            <a:miter lim="800000"/>
            <a:headEnd/>
            <a:tailEnd/>
          </a:ln>
        </p:spPr>
      </p:pic>
      <p:pic>
        <p:nvPicPr>
          <p:cNvPr id="20482" name="Picture 2"/>
          <p:cNvPicPr>
            <a:picLocks noChangeAspect="1" noChangeArrowheads="1"/>
          </p:cNvPicPr>
          <p:nvPr/>
        </p:nvPicPr>
        <p:blipFill>
          <a:blip r:embed="rId4" cstate="print"/>
          <a:srcRect/>
          <a:stretch>
            <a:fillRect/>
          </a:stretch>
        </p:blipFill>
        <p:spPr bwMode="auto">
          <a:xfrm>
            <a:off x="1478655" y="3611426"/>
            <a:ext cx="2198824" cy="23126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1" nodeType="withEffect">
                                  <p:stCondLst>
                                    <p:cond delay="0"/>
                                  </p:stCondLst>
                                  <p:childTnLst>
                                    <p:animRot by="21600000">
                                      <p:cBhvr>
                                        <p:cTn id="6" dur="2000" fill="hold"/>
                                        <p:tgtEl>
                                          <p:spTgt spid="3">
                                            <p:txEl>
                                              <p:pRg st="0" end="0"/>
                                            </p:txEl>
                                          </p:spTgt>
                                        </p:tgtEl>
                                        <p:attrNameLst>
                                          <p:attrName>r</p:attrName>
                                        </p:attrNameLst>
                                      </p:cBhvr>
                                    </p:animRot>
                                  </p:childTnLst>
                                </p:cTn>
                              </p:par>
                            </p:childTnLst>
                          </p:cTn>
                        </p:par>
                        <p:par>
                          <p:cTn id="7" fill="hold">
                            <p:stCondLst>
                              <p:cond delay="2000"/>
                            </p:stCondLst>
                            <p:childTnLst>
                              <p:par>
                                <p:cTn id="8" presetID="8" presetClass="emph" presetSubtype="0" fill="hold" grpId="2" nodeType="afterEffect">
                                  <p:stCondLst>
                                    <p:cond delay="0"/>
                                  </p:stCondLst>
                                  <p:childTnLst>
                                    <p:animRot by="21600000">
                                      <p:cBhvr>
                                        <p:cTn id="9" dur="2000" fill="hold"/>
                                        <p:tgtEl>
                                          <p:spTgt spid="3">
                                            <p:txEl>
                                              <p:pRg st="0" end="0"/>
                                            </p:txEl>
                                          </p:spTgt>
                                        </p:tgtEl>
                                        <p:attrNameLst>
                                          <p:attrName>r</p:attrName>
                                        </p:attrNameLst>
                                      </p:cBhvr>
                                    </p:animRot>
                                  </p:childTnLst>
                                </p:cTn>
                              </p:par>
                            </p:childTnLst>
                          </p:cTn>
                        </p:par>
                        <p:par>
                          <p:cTn id="10" fill="hold">
                            <p:stCondLst>
                              <p:cond delay="4000"/>
                            </p:stCondLst>
                            <p:childTnLst>
                              <p:par>
                                <p:cTn id="11" presetID="8" presetClass="emph" presetSubtype="0" fill="hold" grpId="3" nodeType="afterEffect">
                                  <p:stCondLst>
                                    <p:cond delay="0"/>
                                  </p:stCondLst>
                                  <p:childTnLst>
                                    <p:animRot by="21600000">
                                      <p:cBhvr>
                                        <p:cTn id="12" dur="2000" fill="hold"/>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3" grpId="2" build="p"/>
      <p:bldP spid="3" grpId="3"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719" y="138580"/>
            <a:ext cx="2635622" cy="533774"/>
          </a:xfrm>
        </p:spPr>
        <p:txBody>
          <a:bodyPr/>
          <a:lstStyle/>
          <a:p>
            <a:pPr algn="ctr"/>
            <a:r>
              <a:rPr lang="en-US" dirty="0" smtClean="0">
                <a:solidFill>
                  <a:srgbClr val="FF0000"/>
                </a:solidFill>
              </a:rPr>
              <a:t>Project 1</a:t>
            </a:r>
            <a:endParaRPr lang="en-US" dirty="0">
              <a:solidFill>
                <a:srgbClr val="FF0000"/>
              </a:solidFill>
            </a:endParaRPr>
          </a:p>
        </p:txBody>
      </p:sp>
      <p:sp>
        <p:nvSpPr>
          <p:cNvPr id="3" name="Content Placeholder 2"/>
          <p:cNvSpPr>
            <a:spLocks noGrp="1"/>
          </p:cNvSpPr>
          <p:nvPr>
            <p:ph idx="1"/>
          </p:nvPr>
        </p:nvSpPr>
        <p:spPr>
          <a:xfrm>
            <a:off x="2295939" y="942854"/>
            <a:ext cx="3667539" cy="796493"/>
          </a:xfrm>
        </p:spPr>
        <p:txBody>
          <a:bodyPr/>
          <a:lstStyle/>
          <a:p>
            <a:r>
              <a:rPr lang="en-US" sz="2800" dirty="0" smtClean="0">
                <a:solidFill>
                  <a:srgbClr val="FFFF00"/>
                </a:solidFill>
              </a:rPr>
              <a:t>LED Blinking Light</a:t>
            </a:r>
            <a:endParaRPr lang="en-US" sz="2800" dirty="0">
              <a:solidFill>
                <a:srgbClr val="FFFF00"/>
              </a:solidFill>
            </a:endParaRPr>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14</a:t>
            </a:fld>
            <a:endParaRPr lang="en-US"/>
          </a:p>
        </p:txBody>
      </p:sp>
      <p:sp>
        <p:nvSpPr>
          <p:cNvPr id="11" name="Content Placeholder 2"/>
          <p:cNvSpPr txBox="1">
            <a:spLocks/>
          </p:cNvSpPr>
          <p:nvPr/>
        </p:nvSpPr>
        <p:spPr bwMode="auto">
          <a:xfrm>
            <a:off x="1389530" y="1948071"/>
            <a:ext cx="5997389" cy="218660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defTabSz="914400" rtl="0" eaLnBrk="1" fontAlgn="base" latinLnBrk="0" hangingPunct="1">
              <a:lnSpc>
                <a:spcPct val="100000"/>
              </a:lnSpc>
              <a:spcBef>
                <a:spcPct val="60000"/>
              </a:spcBef>
              <a:spcAft>
                <a:spcPct val="0"/>
              </a:spcAft>
              <a:buClrTx/>
              <a:buSzTx/>
              <a:buFontTx/>
              <a:buNone/>
              <a:tabLst/>
              <a:defRPr/>
            </a:pPr>
            <a:r>
              <a:rPr lang="en-US" sz="2800" kern="0" dirty="0" smtClean="0">
                <a:solidFill>
                  <a:srgbClr val="FF0000"/>
                </a:solidFill>
                <a:latin typeface="+mn-lt"/>
              </a:rPr>
              <a:t>Congratulations!  </a:t>
            </a:r>
          </a:p>
          <a:p>
            <a:pPr marL="0" marR="0" lvl="0" indent="0" defTabSz="914400" rtl="0" eaLnBrk="1" fontAlgn="base" latinLnBrk="0" hangingPunct="1">
              <a:lnSpc>
                <a:spcPct val="100000"/>
              </a:lnSpc>
              <a:spcBef>
                <a:spcPct val="60000"/>
              </a:spcBef>
              <a:spcAft>
                <a:spcPct val="0"/>
              </a:spcAft>
              <a:buClrTx/>
              <a:buSzTx/>
              <a:buFontTx/>
              <a:buNone/>
              <a:tabLst/>
              <a:defRPr/>
            </a:pPr>
            <a:r>
              <a:rPr lang="en-US" sz="2800" kern="0" dirty="0" smtClean="0">
                <a:solidFill>
                  <a:srgbClr val="00FF99"/>
                </a:solidFill>
                <a:latin typeface="+mn-lt"/>
              </a:rPr>
              <a:t>You’ve now completed your first project and learned a lot about the Arduino!</a:t>
            </a:r>
            <a:endParaRPr kumimoji="0" lang="en-US" sz="2800" b="0" i="0" u="none" strike="noStrike" kern="0" cap="none" spc="0" normalizeH="0" baseline="0" noProof="0" dirty="0">
              <a:ln>
                <a:noFill/>
              </a:ln>
              <a:solidFill>
                <a:srgbClr val="00FF99"/>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nodeType="withEffect">
                                  <p:stCondLst>
                                    <p:cond delay="0"/>
                                  </p:stCondLst>
                                  <p:childTnLst>
                                    <p:anim calcmode="discrete" valueType="str">
                                      <p:cBhvr>
                                        <p:cTn id="6"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fill="hold" grpId="0" nodeType="afterEffect">
                                  <p:stCondLst>
                                    <p:cond delay="0"/>
                                  </p:stCondLst>
                                  <p:childTnLst>
                                    <p:anim calcmode="discrete" valueType="str">
                                      <p:cBhvr>
                                        <p:cTn id="9"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fill="hold" grpId="1" nodeType="afterEffect">
                                  <p:stCondLst>
                                    <p:cond delay="0"/>
                                  </p:stCondLst>
                                  <p:childTnLst>
                                    <p:anim calcmode="discrete" valueType="str">
                                      <p:cBhvr>
                                        <p:cTn id="12"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20" presetClass="emph" presetSubtype="0" fill="hold" grpId="0" nodeType="clickEffect">
                                  <p:stCondLst>
                                    <p:cond delay="0"/>
                                  </p:stCondLst>
                                  <p:iterate type="lt">
                                    <p:tmPct val="10000"/>
                                  </p:iterate>
                                  <p:childTnLst>
                                    <p:set>
                                      <p:cBhvr override="childStyle">
                                        <p:cTn id="16" dur="250" autoRev="1" fill="hold"/>
                                        <p:tgtEl>
                                          <p:spTgt spid="11"/>
                                        </p:tgtEl>
                                        <p:attrNameLst>
                                          <p:attrName>style.color</p:attrName>
                                        </p:attrNameLst>
                                      </p:cBhvr>
                                      <p:to>
                                        <p:clrVal>
                                          <a:schemeClr val="bg2"/>
                                        </p:clrVal>
                                      </p:to>
                                    </p:set>
                                    <p:set>
                                      <p:cBhvr>
                                        <p:cTn id="17" dur="250" autoRev="1" fill="hold"/>
                                        <p:tgtEl>
                                          <p:spTgt spid="11"/>
                                        </p:tgtEl>
                                        <p:attrNameLst>
                                          <p:attrName>fillcolor</p:attrName>
                                        </p:attrNameLst>
                                      </p:cBhvr>
                                      <p:to>
                                        <p:clrVal>
                                          <a:schemeClr val="bg2"/>
                                        </p:clrVal>
                                      </p:to>
                                    </p:set>
                                    <p:set>
                                      <p:cBhvr>
                                        <p:cTn id="18" dur="250" autoRev="1" fill="hold"/>
                                        <p:tgtEl>
                                          <p:spTgt spid="11"/>
                                        </p:tgtEl>
                                        <p:attrNameLst>
                                          <p:attrName>fill.type</p:attrName>
                                        </p:attrNameLst>
                                      </p:cBhvr>
                                      <p:to>
                                        <p:strVal val="solid"/>
                                      </p:to>
                                    </p:set>
                                  </p:childTnLst>
                                </p:cTn>
                              </p:par>
                            </p:childTnLst>
                          </p:cTn>
                        </p:par>
                        <p:par>
                          <p:cTn id="19" fill="hold">
                            <p:stCondLst>
                              <p:cond delay="4450"/>
                            </p:stCondLst>
                            <p:childTnLst>
                              <p:par>
                                <p:cTn id="20" presetID="35" presetClass="emph" presetSubtype="0" fill="hold" grpId="2" nodeType="afterEffect">
                                  <p:stCondLst>
                                    <p:cond delay="0"/>
                                  </p:stCondLst>
                                  <p:childTnLst>
                                    <p:anim calcmode="discrete" valueType="str">
                                      <p:cBhvr>
                                        <p:cTn id="21"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par>
                          <p:cTn id="22" fill="hold">
                            <p:stCondLst>
                              <p:cond delay="5450"/>
                            </p:stCondLst>
                            <p:childTnLst>
                              <p:par>
                                <p:cTn id="23" presetID="35" presetClass="emph" presetSubtype="0" fill="hold" grpId="3" nodeType="afterEffect">
                                  <p:stCondLst>
                                    <p:cond delay="0"/>
                                  </p:stCondLst>
                                  <p:childTnLst>
                                    <p:anim calcmode="discrete" valueType="str">
                                      <p:cBhvr>
                                        <p:cTn id="24"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3" grpId="2" build="p"/>
      <p:bldP spid="3" grpId="3"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Signals - Analog and Digital  </a:t>
            </a:r>
            <a:endParaRPr lang="en-US" dirty="0"/>
          </a:p>
        </p:txBody>
      </p:sp>
      <p:sp>
        <p:nvSpPr>
          <p:cNvPr id="3" name="Content Placeholder 2"/>
          <p:cNvSpPr>
            <a:spLocks noGrp="1"/>
          </p:cNvSpPr>
          <p:nvPr>
            <p:ph idx="1"/>
          </p:nvPr>
        </p:nvSpPr>
        <p:spPr>
          <a:xfrm>
            <a:off x="273396" y="852428"/>
            <a:ext cx="8237537" cy="628504"/>
          </a:xfrm>
        </p:spPr>
        <p:txBody>
          <a:bodyPr/>
          <a:lstStyle/>
          <a:p>
            <a:r>
              <a:rPr lang="en-US" dirty="0" smtClean="0"/>
              <a:t>An analog (or analogue) signal is continuously variable, as opposed to having a limited number of steps along its range. </a:t>
            </a:r>
            <a:endParaRPr lang="en-US" dirty="0"/>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15</a:t>
            </a:fld>
            <a:endParaRPr lang="en-US"/>
          </a:p>
        </p:txBody>
      </p:sp>
      <p:sp>
        <p:nvSpPr>
          <p:cNvPr id="7" name="Content Placeholder 2"/>
          <p:cNvSpPr txBox="1">
            <a:spLocks/>
          </p:cNvSpPr>
          <p:nvPr/>
        </p:nvSpPr>
        <p:spPr bwMode="auto">
          <a:xfrm>
            <a:off x="596347" y="1894672"/>
            <a:ext cx="4492487" cy="37145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lang="en-US" sz="1800" kern="0" noProof="0" dirty="0" smtClean="0">
                <a:latin typeface="+mn-lt"/>
              </a:rPr>
              <a:t>A digital signal </a:t>
            </a:r>
            <a:r>
              <a:rPr lang="en-US" sz="1800" kern="0" dirty="0" smtClean="0">
                <a:latin typeface="+mn-lt"/>
              </a:rPr>
              <a:t>has discrete values.</a:t>
            </a: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032" name="Picture 8"/>
          <p:cNvPicPr>
            <a:picLocks noChangeAspect="1" noChangeArrowheads="1"/>
          </p:cNvPicPr>
          <p:nvPr/>
        </p:nvPicPr>
        <p:blipFill>
          <a:blip r:embed="rId3" cstate="print"/>
          <a:srcRect/>
          <a:stretch>
            <a:fillRect/>
          </a:stretch>
        </p:blipFill>
        <p:spPr bwMode="auto">
          <a:xfrm>
            <a:off x="2797589" y="2503004"/>
            <a:ext cx="4159802" cy="3320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Signals - Analog and Digital  </a:t>
            </a:r>
            <a:endParaRPr lang="en-US" dirty="0"/>
          </a:p>
        </p:txBody>
      </p:sp>
      <p:sp>
        <p:nvSpPr>
          <p:cNvPr id="3" name="Content Placeholder 2"/>
          <p:cNvSpPr>
            <a:spLocks noGrp="1"/>
          </p:cNvSpPr>
          <p:nvPr>
            <p:ph idx="1"/>
          </p:nvPr>
        </p:nvSpPr>
        <p:spPr>
          <a:xfrm>
            <a:off x="273396" y="852428"/>
            <a:ext cx="8237537" cy="628504"/>
          </a:xfrm>
        </p:spPr>
        <p:txBody>
          <a:bodyPr/>
          <a:lstStyle/>
          <a:p>
            <a:r>
              <a:rPr lang="en-US" dirty="0" smtClean="0"/>
              <a:t>Some everyday examples demonstrating the difference between analog and digital.</a:t>
            </a:r>
            <a:endParaRPr lang="en-US" dirty="0"/>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16</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240197" y="1687167"/>
            <a:ext cx="4093265" cy="2607354"/>
          </a:xfrm>
          <a:prstGeom prst="rect">
            <a:avLst/>
          </a:prstGeom>
          <a:noFill/>
          <a:ln w="9525">
            <a:noFill/>
            <a:miter lim="800000"/>
            <a:headEnd/>
            <a:tailEnd/>
          </a:ln>
        </p:spPr>
      </p:pic>
      <p:sp>
        <p:nvSpPr>
          <p:cNvPr id="11" name="Content Placeholder 2"/>
          <p:cNvSpPr txBox="1">
            <a:spLocks/>
          </p:cNvSpPr>
          <p:nvPr/>
        </p:nvSpPr>
        <p:spPr bwMode="auto">
          <a:xfrm>
            <a:off x="159027" y="5615219"/>
            <a:ext cx="8816008" cy="397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lang="en-US" sz="1800" kern="0" dirty="0" smtClean="0">
                <a:latin typeface="+mn-lt"/>
              </a:rPr>
              <a:t>Several “digits” are needed to represent the value on a single analog signal.  </a:t>
            </a: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030" name="Picture 6"/>
          <p:cNvPicPr>
            <a:picLocks noChangeAspect="1" noChangeArrowheads="1"/>
          </p:cNvPicPr>
          <p:nvPr/>
        </p:nvPicPr>
        <p:blipFill>
          <a:blip r:embed="rId4" cstate="print"/>
          <a:srcRect/>
          <a:stretch>
            <a:fillRect/>
          </a:stretch>
        </p:blipFill>
        <p:spPr bwMode="auto">
          <a:xfrm>
            <a:off x="6361044" y="1878495"/>
            <a:ext cx="2604053" cy="2604053"/>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4870174" y="1485486"/>
            <a:ext cx="1262269" cy="3444942"/>
          </a:xfrm>
          <a:prstGeom prst="rect">
            <a:avLst/>
          </a:prstGeom>
          <a:noFill/>
          <a:ln w="9525">
            <a:noFill/>
            <a:miter lim="800000"/>
            <a:headEnd/>
            <a:tailEnd/>
          </a:ln>
        </p:spPr>
      </p:pic>
      <p:sp>
        <p:nvSpPr>
          <p:cNvPr id="15" name="Content Placeholder 2"/>
          <p:cNvSpPr txBox="1">
            <a:spLocks/>
          </p:cNvSpPr>
          <p:nvPr/>
        </p:nvSpPr>
        <p:spPr bwMode="auto">
          <a:xfrm>
            <a:off x="140123" y="5138140"/>
            <a:ext cx="8530112" cy="35819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lang="en-US" sz="1800" kern="0" dirty="0" smtClean="0">
                <a:latin typeface="+mn-lt"/>
              </a:rPr>
              <a:t>In a binary system, used in computing, these values are “0” and “1”.</a:t>
            </a:r>
            <a:r>
              <a:rPr lang="en-US" sz="1800" kern="0" noProof="0" dirty="0" smtClean="0">
                <a:latin typeface="+mn-lt"/>
              </a:rPr>
              <a:t> </a:t>
            </a: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2337283" cy="402811"/>
          </a:xfrm>
        </p:spPr>
        <p:txBody>
          <a:bodyPr/>
          <a:lstStyle/>
          <a:p>
            <a:r>
              <a:rPr lang="en-US" dirty="0" smtClean="0"/>
              <a:t>Digital Pins </a:t>
            </a:r>
            <a:endParaRPr lang="en-US" dirty="0"/>
          </a:p>
        </p:txBody>
      </p:sp>
      <p:sp>
        <p:nvSpPr>
          <p:cNvPr id="3" name="Content Placeholder 2"/>
          <p:cNvSpPr>
            <a:spLocks noGrp="1"/>
          </p:cNvSpPr>
          <p:nvPr>
            <p:ph idx="1"/>
          </p:nvPr>
        </p:nvSpPr>
        <p:spPr>
          <a:xfrm>
            <a:off x="333030" y="832549"/>
            <a:ext cx="8237537" cy="876982"/>
          </a:xfrm>
        </p:spPr>
        <p:txBody>
          <a:bodyPr/>
          <a:lstStyle/>
          <a:p>
            <a:r>
              <a:rPr lang="en-US" dirty="0" smtClean="0"/>
              <a:t>Digital pins are much easy to understand as there are only two state, either ON or OFF state. In Arduino sketch terms, a ON state is known as HIGH (5V) and OFF state is known as LOW (0V).</a:t>
            </a:r>
          </a:p>
        </p:txBody>
      </p:sp>
      <p:sp>
        <p:nvSpPr>
          <p:cNvPr id="4" name="Date Placeholder 3"/>
          <p:cNvSpPr>
            <a:spLocks noGrp="1"/>
          </p:cNvSpPr>
          <p:nvPr>
            <p:ph type="dt" sz="half" idx="10"/>
          </p:nvPr>
        </p:nvSpPr>
        <p:spPr>
          <a:xfrm>
            <a:off x="715618" y="6357938"/>
            <a:ext cx="95125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17</a:t>
            </a:fld>
            <a:endParaRPr lang="en-US"/>
          </a:p>
        </p:txBody>
      </p:sp>
      <p:sp>
        <p:nvSpPr>
          <p:cNvPr id="7" name="Content Placeholder 2"/>
          <p:cNvSpPr txBox="1">
            <a:spLocks/>
          </p:cNvSpPr>
          <p:nvPr/>
        </p:nvSpPr>
        <p:spPr bwMode="auto">
          <a:xfrm>
            <a:off x="216323" y="3286151"/>
            <a:ext cx="8589748" cy="94792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lang="en-US" sz="1800" dirty="0" smtClean="0"/>
              <a:t>You can use these digital pins either as input or output pins. Use the function </a:t>
            </a:r>
            <a:r>
              <a:rPr lang="en-US" sz="1800" dirty="0" err="1" smtClean="0"/>
              <a:t>pinMode</a:t>
            </a:r>
            <a:r>
              <a:rPr lang="en-US" sz="1800" dirty="0" smtClean="0"/>
              <a:t>() to configure the pins either to INPUT or OUTPUT. The default mode is INPUT if you do not specify them using </a:t>
            </a:r>
            <a:r>
              <a:rPr lang="en-US" sz="1800" dirty="0" err="1" smtClean="0"/>
              <a:t>pinMode</a:t>
            </a:r>
            <a:r>
              <a:rPr lang="en-US" sz="1800" dirty="0" smtClean="0"/>
              <a:t>().</a:t>
            </a:r>
            <a:endParaRPr lang="en-US" sz="1800" dirty="0"/>
          </a:p>
        </p:txBody>
      </p:sp>
      <p:sp>
        <p:nvSpPr>
          <p:cNvPr id="8" name="Content Placeholder 2"/>
          <p:cNvSpPr txBox="1">
            <a:spLocks/>
          </p:cNvSpPr>
          <p:nvPr/>
        </p:nvSpPr>
        <p:spPr bwMode="auto">
          <a:xfrm>
            <a:off x="218662" y="4247715"/>
            <a:ext cx="8348869" cy="6025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lang="en-US" sz="1800" dirty="0" smtClean="0"/>
              <a:t>When you set a digital pin as HIGH, you send a +5V to the pin and when you set the digital pin as LOW, the pins is pulled down to 0V. </a:t>
            </a:r>
            <a:endParaRPr lang="en-US" sz="1800" dirty="0"/>
          </a:p>
        </p:txBody>
      </p:sp>
      <p:sp>
        <p:nvSpPr>
          <p:cNvPr id="9" name="Content Placeholder 2"/>
          <p:cNvSpPr txBox="1">
            <a:spLocks/>
          </p:cNvSpPr>
          <p:nvPr/>
        </p:nvSpPr>
        <p:spPr bwMode="auto">
          <a:xfrm>
            <a:off x="268358" y="4946768"/>
            <a:ext cx="8607286" cy="89744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lang="en-US" sz="1800" dirty="0" smtClean="0"/>
              <a:t>You can verify this with a </a:t>
            </a:r>
            <a:r>
              <a:rPr lang="en-US" sz="1800" dirty="0" err="1" smtClean="0"/>
              <a:t>multimeter</a:t>
            </a:r>
            <a:r>
              <a:rPr lang="en-US" sz="1800" dirty="0" smtClean="0"/>
              <a:t> (red probe to the pin to be tested, black probe to the ground)  or put a LED and resistor between the pin and the ground pin.</a:t>
            </a:r>
            <a:endParaRPr lang="en-US" sz="1800" dirty="0"/>
          </a:p>
        </p:txBody>
      </p:sp>
      <p:pic>
        <p:nvPicPr>
          <p:cNvPr id="17411" name="Picture 3"/>
          <p:cNvPicPr>
            <a:picLocks noChangeAspect="1" noChangeArrowheads="1"/>
          </p:cNvPicPr>
          <p:nvPr/>
        </p:nvPicPr>
        <p:blipFill>
          <a:blip r:embed="rId2" cstate="print"/>
          <a:srcRect/>
          <a:stretch>
            <a:fillRect/>
          </a:stretch>
        </p:blipFill>
        <p:spPr bwMode="auto">
          <a:xfrm>
            <a:off x="1768750" y="1866073"/>
            <a:ext cx="5384581" cy="1354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2595699" cy="432628"/>
          </a:xfrm>
        </p:spPr>
        <p:txBody>
          <a:bodyPr/>
          <a:lstStyle/>
          <a:p>
            <a:r>
              <a:rPr lang="en-US" dirty="0" smtClean="0"/>
              <a:t>Analog Pins </a:t>
            </a:r>
            <a:endParaRPr lang="en-US" dirty="0"/>
          </a:p>
        </p:txBody>
      </p:sp>
      <p:sp>
        <p:nvSpPr>
          <p:cNvPr id="3" name="Content Placeholder 2"/>
          <p:cNvSpPr>
            <a:spLocks noGrp="1"/>
          </p:cNvSpPr>
          <p:nvPr>
            <p:ph idx="1"/>
          </p:nvPr>
        </p:nvSpPr>
        <p:spPr>
          <a:xfrm>
            <a:off x="303213" y="753036"/>
            <a:ext cx="8237537" cy="558930"/>
          </a:xfrm>
        </p:spPr>
        <p:txBody>
          <a:bodyPr/>
          <a:lstStyle/>
          <a:p>
            <a:r>
              <a:rPr lang="en-US" dirty="0" smtClean="0"/>
              <a:t>A signal is continuously variable, as opposed to having a limited number of steps along its range. </a:t>
            </a:r>
            <a:endParaRPr lang="en-US" dirty="0"/>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18</a:t>
            </a:fld>
            <a:endParaRPr lang="en-US"/>
          </a:p>
        </p:txBody>
      </p:sp>
      <p:sp>
        <p:nvSpPr>
          <p:cNvPr id="9" name="Rectangle 8"/>
          <p:cNvSpPr/>
          <p:nvPr/>
        </p:nvSpPr>
        <p:spPr>
          <a:xfrm>
            <a:off x="308113" y="1482876"/>
            <a:ext cx="7951304" cy="369332"/>
          </a:xfrm>
          <a:prstGeom prst="rect">
            <a:avLst/>
          </a:prstGeom>
        </p:spPr>
        <p:txBody>
          <a:bodyPr wrap="square">
            <a:spAutoFit/>
          </a:bodyPr>
          <a:lstStyle/>
          <a:p>
            <a:pPr algn="l"/>
            <a:r>
              <a:rPr lang="en-US" sz="1800" dirty="0" smtClean="0"/>
              <a:t>The Arduino UNO has 6 analog pins labeled as Analog 0 to 5.</a:t>
            </a:r>
            <a:endParaRPr lang="en-US" sz="1800" dirty="0"/>
          </a:p>
        </p:txBody>
      </p:sp>
      <p:sp>
        <p:nvSpPr>
          <p:cNvPr id="10" name="Rectangle 9"/>
          <p:cNvSpPr/>
          <p:nvPr/>
        </p:nvSpPr>
        <p:spPr>
          <a:xfrm>
            <a:off x="341244" y="4149876"/>
            <a:ext cx="7951304" cy="646331"/>
          </a:xfrm>
          <a:prstGeom prst="rect">
            <a:avLst/>
          </a:prstGeom>
        </p:spPr>
        <p:txBody>
          <a:bodyPr wrap="square">
            <a:spAutoFit/>
          </a:bodyPr>
          <a:lstStyle/>
          <a:p>
            <a:pPr algn="l"/>
            <a:r>
              <a:rPr lang="en-US" sz="1800" dirty="0" smtClean="0"/>
              <a:t>The analog pins are mostly used to read analog sensors and sent to the 6 channels Analog Digital Converter (ADC). </a:t>
            </a:r>
            <a:endParaRPr lang="en-US" sz="1800" dirty="0"/>
          </a:p>
        </p:txBody>
      </p:sp>
      <p:sp>
        <p:nvSpPr>
          <p:cNvPr id="12" name="Rectangle 11"/>
          <p:cNvSpPr/>
          <p:nvPr/>
        </p:nvSpPr>
        <p:spPr>
          <a:xfrm>
            <a:off x="265042" y="4958259"/>
            <a:ext cx="7951304" cy="646331"/>
          </a:xfrm>
          <a:prstGeom prst="rect">
            <a:avLst/>
          </a:prstGeom>
        </p:spPr>
        <p:txBody>
          <a:bodyPr wrap="square">
            <a:spAutoFit/>
          </a:bodyPr>
          <a:lstStyle/>
          <a:p>
            <a:pPr algn="l"/>
            <a:r>
              <a:rPr lang="en-US" sz="1800" dirty="0" smtClean="0"/>
              <a:t>The ADC will convert the voltage (0V to 5V) to integers from 0 to 1023 (10 bit resolution) using the </a:t>
            </a:r>
            <a:r>
              <a:rPr lang="en-US" sz="1800" i="1" dirty="0" err="1" smtClean="0"/>
              <a:t>analogRead</a:t>
            </a:r>
            <a:r>
              <a:rPr lang="en-US" sz="1800" i="1" dirty="0" smtClean="0"/>
              <a:t>()</a:t>
            </a:r>
            <a:r>
              <a:rPr lang="en-US" sz="1800" dirty="0" smtClean="0"/>
              <a:t> function. </a:t>
            </a:r>
            <a:endParaRPr lang="en-US" sz="1800" dirty="0"/>
          </a:p>
        </p:txBody>
      </p:sp>
      <p:pic>
        <p:nvPicPr>
          <p:cNvPr id="18433" name="Picture 1"/>
          <p:cNvPicPr>
            <a:picLocks noChangeAspect="1" noChangeArrowheads="1"/>
          </p:cNvPicPr>
          <p:nvPr/>
        </p:nvPicPr>
        <p:blipFill>
          <a:blip r:embed="rId2" cstate="print"/>
          <a:srcRect/>
          <a:stretch>
            <a:fillRect/>
          </a:stretch>
        </p:blipFill>
        <p:spPr bwMode="auto">
          <a:xfrm>
            <a:off x="2454965" y="1955290"/>
            <a:ext cx="3379305" cy="19935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2595699" cy="432628"/>
          </a:xfrm>
        </p:spPr>
        <p:txBody>
          <a:bodyPr/>
          <a:lstStyle/>
          <a:p>
            <a:r>
              <a:rPr lang="en-US" dirty="0" smtClean="0"/>
              <a:t>Analog Pins </a:t>
            </a:r>
            <a:endParaRPr lang="en-US" dirty="0"/>
          </a:p>
        </p:txBody>
      </p:sp>
      <p:sp>
        <p:nvSpPr>
          <p:cNvPr id="3" name="Content Placeholder 2"/>
          <p:cNvSpPr>
            <a:spLocks noGrp="1"/>
          </p:cNvSpPr>
          <p:nvPr>
            <p:ph idx="1"/>
          </p:nvPr>
        </p:nvSpPr>
        <p:spPr>
          <a:xfrm>
            <a:off x="303213" y="753036"/>
            <a:ext cx="8237537" cy="558930"/>
          </a:xfrm>
        </p:spPr>
        <p:txBody>
          <a:bodyPr/>
          <a:lstStyle/>
          <a:p>
            <a:r>
              <a:rPr lang="en-US" dirty="0" smtClean="0"/>
              <a:t>If the analog sensors have a narrow voltage range, you can use the </a:t>
            </a:r>
            <a:r>
              <a:rPr lang="en-US" dirty="0" err="1" smtClean="0"/>
              <a:t>analogReference</a:t>
            </a:r>
            <a:r>
              <a:rPr lang="en-US" dirty="0" smtClean="0"/>
              <a:t>() to change the input range and resolution.</a:t>
            </a:r>
          </a:p>
          <a:p>
            <a:endParaRPr lang="en-US" dirty="0" smtClean="0"/>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19</a:t>
            </a:fld>
            <a:endParaRPr lang="en-US"/>
          </a:p>
        </p:txBody>
      </p:sp>
      <p:sp>
        <p:nvSpPr>
          <p:cNvPr id="10" name="Rectangle 9"/>
          <p:cNvSpPr/>
          <p:nvPr/>
        </p:nvSpPr>
        <p:spPr>
          <a:xfrm>
            <a:off x="371061" y="3165902"/>
            <a:ext cx="7951304" cy="646331"/>
          </a:xfrm>
          <a:prstGeom prst="rect">
            <a:avLst/>
          </a:prstGeom>
        </p:spPr>
        <p:txBody>
          <a:bodyPr wrap="square">
            <a:spAutoFit/>
          </a:bodyPr>
          <a:lstStyle/>
          <a:p>
            <a:pPr algn="l"/>
            <a:r>
              <a:rPr lang="en-US" sz="1800" dirty="0" smtClean="0"/>
              <a:t>The External analog reference uses the external AREF pin and takes the voltage on that pin as the reference. </a:t>
            </a:r>
            <a:endParaRPr lang="en-US" sz="1800" dirty="0"/>
          </a:p>
        </p:txBody>
      </p:sp>
      <p:sp>
        <p:nvSpPr>
          <p:cNvPr id="12" name="Rectangle 11"/>
          <p:cNvSpPr/>
          <p:nvPr/>
        </p:nvSpPr>
        <p:spPr>
          <a:xfrm>
            <a:off x="394251" y="2543050"/>
            <a:ext cx="7951304" cy="646331"/>
          </a:xfrm>
          <a:prstGeom prst="rect">
            <a:avLst/>
          </a:prstGeom>
        </p:spPr>
        <p:txBody>
          <a:bodyPr wrap="square">
            <a:spAutoFit/>
          </a:bodyPr>
          <a:lstStyle/>
          <a:p>
            <a:pPr algn="l"/>
            <a:r>
              <a:rPr lang="en-US" sz="1800" dirty="0" smtClean="0"/>
              <a:t>The Internal analog reference uses the internal 1.1V when converting from voltage of integer of 0 - 1023. </a:t>
            </a:r>
            <a:endParaRPr lang="en-US" sz="1800" dirty="0"/>
          </a:p>
        </p:txBody>
      </p:sp>
      <p:sp>
        <p:nvSpPr>
          <p:cNvPr id="13" name="Rectangle 12"/>
          <p:cNvSpPr/>
          <p:nvPr/>
        </p:nvSpPr>
        <p:spPr>
          <a:xfrm>
            <a:off x="457201" y="1482877"/>
            <a:ext cx="7951304" cy="1200329"/>
          </a:xfrm>
          <a:prstGeom prst="rect">
            <a:avLst/>
          </a:prstGeom>
        </p:spPr>
        <p:txBody>
          <a:bodyPr wrap="square">
            <a:spAutoFit/>
          </a:bodyPr>
          <a:lstStyle/>
          <a:p>
            <a:pPr algn="l"/>
            <a:r>
              <a:rPr lang="en-US" sz="1800" dirty="0" smtClean="0"/>
              <a:t>The </a:t>
            </a:r>
            <a:r>
              <a:rPr lang="en-US" sz="1800" dirty="0" err="1" smtClean="0"/>
              <a:t>analogReference</a:t>
            </a:r>
            <a:r>
              <a:rPr lang="en-US" sz="1800" dirty="0" smtClean="0"/>
              <a:t>() can be changed from the default analog reference of 5V (or 3.3V for some boards ) to either an INTERNAL analog reference or EXTERNAL analog reference.</a:t>
            </a:r>
          </a:p>
          <a:p>
            <a:pPr algn="l"/>
            <a:endParaRPr lang="en-US" sz="1800" dirty="0" smtClean="0"/>
          </a:p>
        </p:txBody>
      </p:sp>
      <p:sp>
        <p:nvSpPr>
          <p:cNvPr id="15" name="Rectangle 14"/>
          <p:cNvSpPr/>
          <p:nvPr/>
        </p:nvSpPr>
        <p:spPr>
          <a:xfrm>
            <a:off x="477077" y="4403035"/>
            <a:ext cx="7941365" cy="923330"/>
          </a:xfrm>
          <a:prstGeom prst="rect">
            <a:avLst/>
          </a:prstGeom>
        </p:spPr>
        <p:txBody>
          <a:bodyPr wrap="square">
            <a:spAutoFit/>
          </a:bodyPr>
          <a:lstStyle/>
          <a:p>
            <a:pPr algn="l"/>
            <a:r>
              <a:rPr lang="en-US" sz="1800" dirty="0" smtClean="0"/>
              <a:t>NOTE: </a:t>
            </a:r>
            <a:r>
              <a:rPr lang="en-US" sz="1800" i="1" dirty="0" smtClean="0"/>
              <a:t>If the AREF (Analog Reference)  pin is connected, the Arduino will USE the external reference voltage even if you issue the </a:t>
            </a:r>
            <a:r>
              <a:rPr lang="en-US" sz="1800" i="1" dirty="0" err="1" smtClean="0"/>
              <a:t>analogReference</a:t>
            </a:r>
            <a:r>
              <a:rPr lang="en-US" sz="1800" i="1" dirty="0" smtClean="0"/>
              <a:t>(INTERNAL); command.</a:t>
            </a:r>
            <a:endParaRPr lang="en-US" sz="1800"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45436" y="6357938"/>
            <a:ext cx="921440" cy="304800"/>
          </a:xfrm>
        </p:spPr>
        <p:txBody>
          <a:bodyPr/>
          <a:lstStyle/>
          <a:p>
            <a:r>
              <a:rPr lang="en-US" dirty="0" smtClean="0"/>
              <a:t>24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dirty="0" smtClean="0"/>
              <a:t>Hardware Basics – </a:t>
            </a:r>
            <a:r>
              <a:rPr lang="en-US" dirty="0" smtClean="0">
                <a:solidFill>
                  <a:schemeClr val="tx2">
                    <a:lumMod val="75000"/>
                  </a:schemeClr>
                </a:solidFill>
              </a:rPr>
              <a:t>Arduino</a:t>
            </a:r>
          </a:p>
          <a:p>
            <a:endParaRPr lang="en-US" dirty="0"/>
          </a:p>
        </p:txBody>
      </p:sp>
      <p:sp>
        <p:nvSpPr>
          <p:cNvPr id="6" name="Slide Number Placeholder 5"/>
          <p:cNvSpPr>
            <a:spLocks noGrp="1"/>
          </p:cNvSpPr>
          <p:nvPr>
            <p:ph type="sldNum" sz="quarter" idx="12"/>
          </p:nvPr>
        </p:nvSpPr>
        <p:spPr/>
        <p:txBody>
          <a:bodyPr/>
          <a:lstStyle/>
          <a:p>
            <a:fld id="{8B583E08-ABCC-4520-B4CB-B2D333BE2C93}" type="slidenum">
              <a:rPr lang="en-US"/>
              <a:pPr/>
              <a:t>2</a:t>
            </a:fld>
            <a:endParaRPr lang="en-US"/>
          </a:p>
        </p:txBody>
      </p:sp>
      <p:sp>
        <p:nvSpPr>
          <p:cNvPr id="11266" name="Rectangle 2"/>
          <p:cNvSpPr>
            <a:spLocks noGrp="1" noChangeArrowheads="1"/>
          </p:cNvSpPr>
          <p:nvPr>
            <p:ph type="title"/>
          </p:nvPr>
        </p:nvSpPr>
        <p:spPr>
          <a:xfrm>
            <a:off x="425795" y="2022337"/>
            <a:ext cx="2128561" cy="492263"/>
          </a:xfrm>
        </p:spPr>
        <p:txBody>
          <a:bodyPr/>
          <a:lstStyle/>
          <a:p>
            <a:r>
              <a:rPr lang="en-US" dirty="0" smtClean="0"/>
              <a:t>Overview</a:t>
            </a:r>
            <a:r>
              <a:rPr lang="en-US" dirty="0"/>
              <a:t/>
            </a:r>
            <a:br>
              <a:rPr lang="en-US" dirty="0"/>
            </a:br>
            <a:endParaRPr lang="en-US" dirty="0"/>
          </a:p>
        </p:txBody>
      </p:sp>
      <p:sp>
        <p:nvSpPr>
          <p:cNvPr id="11267" name="Rectangle 3"/>
          <p:cNvSpPr>
            <a:spLocks noGrp="1" noChangeArrowheads="1"/>
          </p:cNvSpPr>
          <p:nvPr>
            <p:ph type="body" idx="1"/>
          </p:nvPr>
        </p:nvSpPr>
        <p:spPr>
          <a:xfrm>
            <a:off x="419446" y="2663687"/>
            <a:ext cx="4579936" cy="3578088"/>
          </a:xfrm>
        </p:spPr>
        <p:txBody>
          <a:bodyPr/>
          <a:lstStyle/>
          <a:p>
            <a:pPr marL="1276350" indent="-1276350"/>
            <a:r>
              <a:rPr lang="en-US" dirty="0" smtClean="0"/>
              <a:t>Microcontrollers</a:t>
            </a:r>
          </a:p>
          <a:p>
            <a:pPr marL="1276350" indent="-1276350"/>
            <a:r>
              <a:rPr lang="en-US" dirty="0" smtClean="0"/>
              <a:t>Arduino Board</a:t>
            </a:r>
          </a:p>
          <a:p>
            <a:pPr marL="1276350" indent="-1276350"/>
            <a:r>
              <a:rPr lang="en-US" dirty="0" err="1" smtClean="0"/>
              <a:t>myQuad</a:t>
            </a:r>
            <a:r>
              <a:rPr lang="en-US" dirty="0" smtClean="0"/>
              <a:t> Kit</a:t>
            </a:r>
          </a:p>
          <a:p>
            <a:pPr marL="1276350" indent="-1276350"/>
            <a:r>
              <a:rPr lang="en-US" dirty="0" smtClean="0"/>
              <a:t>Power </a:t>
            </a:r>
          </a:p>
          <a:p>
            <a:pPr marL="1276350" indent="-1276350"/>
            <a:r>
              <a:rPr lang="en-US" dirty="0" smtClean="0"/>
              <a:t>Digital and Analog</a:t>
            </a:r>
          </a:p>
          <a:p>
            <a:pPr marL="1276350" indent="-1276350"/>
            <a:r>
              <a:rPr lang="en-US" dirty="0" smtClean="0"/>
              <a:t>Shields</a:t>
            </a:r>
          </a:p>
          <a:p>
            <a:pPr marL="1276350" indent="-1276350"/>
            <a:r>
              <a:rPr lang="en-US" dirty="0" smtClean="0"/>
              <a:t>Summary</a:t>
            </a:r>
          </a:p>
          <a:p>
            <a:pPr marL="1276350" indent="-1276350"/>
            <a:r>
              <a:rPr lang="en-US" dirty="0" smtClean="0"/>
              <a:t>along with a couple of Projects!</a:t>
            </a:r>
          </a:p>
          <a:p>
            <a:pPr marL="1276350" indent="-1276350"/>
            <a:endParaRPr lang="en-US" dirty="0"/>
          </a:p>
        </p:txBody>
      </p:sp>
      <p:pic>
        <p:nvPicPr>
          <p:cNvPr id="36866" name="Picture 2"/>
          <p:cNvPicPr>
            <a:picLocks noChangeAspect="1" noChangeArrowheads="1"/>
          </p:cNvPicPr>
          <p:nvPr/>
        </p:nvPicPr>
        <p:blipFill>
          <a:blip r:embed="rId4" cstate="print"/>
          <a:srcRect/>
          <a:stretch>
            <a:fillRect/>
          </a:stretch>
        </p:blipFill>
        <p:spPr bwMode="auto">
          <a:xfrm>
            <a:off x="0" y="0"/>
            <a:ext cx="3438645" cy="1946069"/>
          </a:xfrm>
          <a:prstGeom prst="rect">
            <a:avLst/>
          </a:prstGeom>
          <a:noFill/>
          <a:ln w="9525">
            <a:noFill/>
            <a:miter lim="800000"/>
            <a:headEnd/>
            <a:tailEnd/>
          </a:ln>
        </p:spPr>
      </p:pic>
      <p:sp>
        <p:nvSpPr>
          <p:cNvPr id="14" name="Rectangle 13"/>
          <p:cNvSpPr/>
          <p:nvPr/>
        </p:nvSpPr>
        <p:spPr>
          <a:xfrm>
            <a:off x="3488635" y="347869"/>
            <a:ext cx="5436703" cy="1938992"/>
          </a:xfrm>
          <a:prstGeom prst="rect">
            <a:avLst/>
          </a:prstGeom>
        </p:spPr>
        <p:txBody>
          <a:bodyPr wrap="square">
            <a:spAutoFit/>
          </a:bodyPr>
          <a:lstStyle/>
          <a:p>
            <a:pPr algn="l"/>
            <a:r>
              <a:rPr lang="en-US" dirty="0" smtClean="0">
                <a:solidFill>
                  <a:srgbClr val="00FF99"/>
                </a:solidFill>
              </a:rPr>
              <a:t> “He who would learn to fly one day must first learn to stand and walk and run and climb and dance; one cannot fly into flying.” - </a:t>
            </a:r>
            <a:r>
              <a:rPr lang="en-US" dirty="0" smtClean="0"/>
              <a:t>Friedrich Nietzsche</a:t>
            </a:r>
            <a:endParaRPr lang="en-US" dirty="0">
              <a:solidFill>
                <a:srgbClr val="00FF99"/>
              </a:solidFill>
            </a:endParaRPr>
          </a:p>
        </p:txBody>
      </p:sp>
      <p:pic>
        <p:nvPicPr>
          <p:cNvPr id="1026" name="Picture 2"/>
          <p:cNvPicPr>
            <a:picLocks noChangeAspect="1" noChangeArrowheads="1"/>
          </p:cNvPicPr>
          <p:nvPr/>
        </p:nvPicPr>
        <p:blipFill>
          <a:blip r:embed="rId5" cstate="print"/>
          <a:srcRect/>
          <a:stretch>
            <a:fillRect/>
          </a:stretch>
        </p:blipFill>
        <p:spPr bwMode="auto">
          <a:xfrm>
            <a:off x="3163922" y="2779642"/>
            <a:ext cx="5711721" cy="2617304"/>
          </a:xfrm>
          <a:prstGeom prst="rect">
            <a:avLst/>
          </a:prstGeom>
          <a:noFill/>
          <a:ln w="9525">
            <a:noFill/>
            <a:miter lim="800000"/>
            <a:headEnd/>
            <a:tailEnd/>
          </a:ln>
        </p:spPr>
      </p:pic>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36866"/>
                                        </p:tgtEl>
                                        <p:attrNameLst>
                                          <p:attrName>style.visibility</p:attrName>
                                        </p:attrNameLst>
                                      </p:cBhvr>
                                      <p:to>
                                        <p:strVal val="visible"/>
                                      </p:to>
                                    </p:set>
                                    <p:anim calcmode="lin" valueType="num">
                                      <p:cBhvr>
                                        <p:cTn id="15" dur="1000" fill="hold"/>
                                        <p:tgtEl>
                                          <p:spTgt spid="36866"/>
                                        </p:tgtEl>
                                        <p:attrNameLst>
                                          <p:attrName>ppt_w</p:attrName>
                                        </p:attrNameLst>
                                      </p:cBhvr>
                                      <p:tavLst>
                                        <p:tav tm="0">
                                          <p:val>
                                            <p:fltVal val="0"/>
                                          </p:val>
                                        </p:tav>
                                        <p:tav tm="100000">
                                          <p:val>
                                            <p:strVal val="#ppt_w"/>
                                          </p:val>
                                        </p:tav>
                                      </p:tavLst>
                                    </p:anim>
                                    <p:anim calcmode="lin" valueType="num">
                                      <p:cBhvr>
                                        <p:cTn id="16" dur="1000" fill="hold"/>
                                        <p:tgtEl>
                                          <p:spTgt spid="36866"/>
                                        </p:tgtEl>
                                        <p:attrNameLst>
                                          <p:attrName>ppt_h</p:attrName>
                                        </p:attrNameLst>
                                      </p:cBhvr>
                                      <p:tavLst>
                                        <p:tav tm="0">
                                          <p:val>
                                            <p:fltVal val="0"/>
                                          </p:val>
                                        </p:tav>
                                        <p:tav tm="100000">
                                          <p:val>
                                            <p:strVal val="#ppt_h"/>
                                          </p:val>
                                        </p:tav>
                                      </p:tavLst>
                                    </p:anim>
                                    <p:anim calcmode="lin" valueType="num">
                                      <p:cBhvr>
                                        <p:cTn id="17" dur="1000" fill="hold"/>
                                        <p:tgtEl>
                                          <p:spTgt spid="3686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686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43841"/>
            <a:ext cx="6849648" cy="432628"/>
          </a:xfrm>
        </p:spPr>
        <p:txBody>
          <a:bodyPr/>
          <a:lstStyle/>
          <a:p>
            <a:r>
              <a:rPr lang="en-US" dirty="0" smtClean="0"/>
              <a:t>PWM – pulse width modulation</a:t>
            </a:r>
            <a:endParaRPr lang="en-US" dirty="0"/>
          </a:p>
        </p:txBody>
      </p:sp>
      <p:sp>
        <p:nvSpPr>
          <p:cNvPr id="3" name="Content Placeholder 2"/>
          <p:cNvSpPr>
            <a:spLocks noGrp="1"/>
          </p:cNvSpPr>
          <p:nvPr>
            <p:ph idx="1"/>
          </p:nvPr>
        </p:nvSpPr>
        <p:spPr>
          <a:xfrm>
            <a:off x="303214" y="842487"/>
            <a:ext cx="3980551" cy="906799"/>
          </a:xfrm>
        </p:spPr>
        <p:txBody>
          <a:bodyPr/>
          <a:lstStyle/>
          <a:p>
            <a:r>
              <a:rPr lang="en-US" dirty="0" smtClean="0"/>
              <a:t>Pulse Width Modulation, or PWM, is a technique for getting analog results with digital means. </a:t>
            </a:r>
          </a:p>
        </p:txBody>
      </p:sp>
      <p:sp>
        <p:nvSpPr>
          <p:cNvPr id="4" name="Date Placeholder 3"/>
          <p:cNvSpPr>
            <a:spLocks noGrp="1"/>
          </p:cNvSpPr>
          <p:nvPr>
            <p:ph type="dt" sz="half" idx="10"/>
          </p:nvPr>
        </p:nvSpPr>
        <p:spPr>
          <a:xfrm>
            <a:off x="699248"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20</a:t>
            </a:fld>
            <a:endParaRPr lang="en-US"/>
          </a:p>
        </p:txBody>
      </p:sp>
      <p:sp>
        <p:nvSpPr>
          <p:cNvPr id="10" name="Rectangle 9"/>
          <p:cNvSpPr/>
          <p:nvPr/>
        </p:nvSpPr>
        <p:spPr>
          <a:xfrm>
            <a:off x="303214" y="2927361"/>
            <a:ext cx="4230757" cy="1200329"/>
          </a:xfrm>
          <a:prstGeom prst="rect">
            <a:avLst/>
          </a:prstGeom>
        </p:spPr>
        <p:txBody>
          <a:bodyPr wrap="square">
            <a:spAutoFit/>
          </a:bodyPr>
          <a:lstStyle/>
          <a:p>
            <a:pPr algn="l"/>
            <a:r>
              <a:rPr lang="en-US" sz="1800" dirty="0" smtClean="0"/>
              <a:t>The duration of "on time" is called the pulse width. To get varying analog values, you change, or modulate, that pulse width.</a:t>
            </a:r>
            <a:endParaRPr lang="en-US" sz="1800" dirty="0"/>
          </a:p>
        </p:txBody>
      </p:sp>
      <p:sp>
        <p:nvSpPr>
          <p:cNvPr id="12" name="Rectangle 11"/>
          <p:cNvSpPr/>
          <p:nvPr/>
        </p:nvSpPr>
        <p:spPr>
          <a:xfrm>
            <a:off x="303214" y="1877129"/>
            <a:ext cx="3710610" cy="923330"/>
          </a:xfrm>
          <a:prstGeom prst="rect">
            <a:avLst/>
          </a:prstGeom>
        </p:spPr>
        <p:txBody>
          <a:bodyPr wrap="square">
            <a:spAutoFit/>
          </a:bodyPr>
          <a:lstStyle/>
          <a:p>
            <a:pPr algn="l"/>
            <a:r>
              <a:rPr lang="en-US" sz="1800" dirty="0" smtClean="0"/>
              <a:t>Digital control is used to create a square wave, a signal switched between on and off.</a:t>
            </a:r>
            <a:endParaRPr lang="en-US" sz="1800" dirty="0"/>
          </a:p>
        </p:txBody>
      </p:sp>
      <p:sp>
        <p:nvSpPr>
          <p:cNvPr id="13" name="Rectangle 12"/>
          <p:cNvSpPr/>
          <p:nvPr/>
        </p:nvSpPr>
        <p:spPr>
          <a:xfrm>
            <a:off x="337929" y="5577798"/>
            <a:ext cx="8647044" cy="369332"/>
          </a:xfrm>
          <a:prstGeom prst="rect">
            <a:avLst/>
          </a:prstGeom>
        </p:spPr>
        <p:txBody>
          <a:bodyPr wrap="square">
            <a:spAutoFit/>
          </a:bodyPr>
          <a:lstStyle/>
          <a:p>
            <a:pPr algn="l"/>
            <a:r>
              <a:rPr lang="en-US" sz="1800" dirty="0" smtClean="0"/>
              <a:t>The ATmega328P chip has three PWM timers, controlling 6 PWM outputs.</a:t>
            </a:r>
          </a:p>
        </p:txBody>
      </p:sp>
      <p:sp>
        <p:nvSpPr>
          <p:cNvPr id="15" name="Rectangle 14"/>
          <p:cNvSpPr/>
          <p:nvPr/>
        </p:nvSpPr>
        <p:spPr>
          <a:xfrm>
            <a:off x="308113" y="4651512"/>
            <a:ext cx="8647044" cy="923330"/>
          </a:xfrm>
          <a:prstGeom prst="rect">
            <a:avLst/>
          </a:prstGeom>
        </p:spPr>
        <p:txBody>
          <a:bodyPr wrap="square">
            <a:spAutoFit/>
          </a:bodyPr>
          <a:lstStyle/>
          <a:p>
            <a:pPr algn="l"/>
            <a:r>
              <a:rPr lang="en-US" sz="1800" dirty="0" smtClean="0"/>
              <a:t>If you repeat this on-off pattern fast enough with an LED for example, the result is as if the signal is a steady voltage between 0 and 5v controlling the brightness of the LED.</a:t>
            </a:r>
            <a:endParaRPr lang="en-US" sz="1800" i="1" dirty="0"/>
          </a:p>
        </p:txBody>
      </p:sp>
      <p:pic>
        <p:nvPicPr>
          <p:cNvPr id="57345" name="Picture 1"/>
          <p:cNvPicPr>
            <a:picLocks noChangeAspect="1" noChangeArrowheads="1"/>
          </p:cNvPicPr>
          <p:nvPr/>
        </p:nvPicPr>
        <p:blipFill>
          <a:blip r:embed="rId3" cstate="print"/>
          <a:srcRect/>
          <a:stretch>
            <a:fillRect/>
          </a:stretch>
        </p:blipFill>
        <p:spPr bwMode="auto">
          <a:xfrm>
            <a:off x="5175974" y="681177"/>
            <a:ext cx="3749020" cy="39603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43" y="111685"/>
            <a:ext cx="4197069" cy="471021"/>
          </a:xfrm>
        </p:spPr>
        <p:txBody>
          <a:bodyPr/>
          <a:lstStyle/>
          <a:p>
            <a:r>
              <a:rPr lang="en-US" dirty="0" err="1" smtClean="0"/>
              <a:t>myQuad</a:t>
            </a:r>
            <a:r>
              <a:rPr lang="en-US" dirty="0" smtClean="0"/>
              <a:t> Kit - Switch</a:t>
            </a:r>
            <a:endParaRPr lang="en-US" dirty="0"/>
          </a:p>
        </p:txBody>
      </p:sp>
      <p:sp>
        <p:nvSpPr>
          <p:cNvPr id="3" name="Content Placeholder 2"/>
          <p:cNvSpPr>
            <a:spLocks noGrp="1"/>
          </p:cNvSpPr>
          <p:nvPr>
            <p:ph idx="1"/>
          </p:nvPr>
        </p:nvSpPr>
        <p:spPr>
          <a:xfrm>
            <a:off x="303213" y="672352"/>
            <a:ext cx="8237537" cy="412377"/>
          </a:xfrm>
        </p:spPr>
        <p:txBody>
          <a:bodyPr/>
          <a:lstStyle/>
          <a:p>
            <a:r>
              <a:rPr lang="en-US" dirty="0" err="1" smtClean="0"/>
              <a:t>myQuad</a:t>
            </a:r>
            <a:r>
              <a:rPr lang="en-US" dirty="0" smtClean="0"/>
              <a:t> Kit contains a switch.</a:t>
            </a:r>
            <a:endParaRPr lang="en-US" dirty="0"/>
          </a:p>
        </p:txBody>
      </p:sp>
      <p:sp>
        <p:nvSpPr>
          <p:cNvPr id="4" name="Date Placeholder 3"/>
          <p:cNvSpPr>
            <a:spLocks noGrp="1"/>
          </p:cNvSpPr>
          <p:nvPr>
            <p:ph type="dt" sz="half" idx="10"/>
          </p:nvPr>
        </p:nvSpPr>
        <p:spPr>
          <a:xfrm>
            <a:off x="627530" y="6357938"/>
            <a:ext cx="1039346"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21</a:t>
            </a:fld>
            <a:endParaRPr lang="en-US"/>
          </a:p>
        </p:txBody>
      </p:sp>
      <p:sp>
        <p:nvSpPr>
          <p:cNvPr id="8" name="Content Placeholder 2"/>
          <p:cNvSpPr txBox="1">
            <a:spLocks/>
          </p:cNvSpPr>
          <p:nvPr/>
        </p:nvSpPr>
        <p:spPr bwMode="auto">
          <a:xfrm>
            <a:off x="735108" y="1030941"/>
            <a:ext cx="5567082" cy="61856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Switch –</a:t>
            </a:r>
            <a:r>
              <a:rPr lang="en-US" sz="1800" b="1" dirty="0" smtClean="0">
                <a:solidFill>
                  <a:schemeClr val="bg2">
                    <a:lumMod val="60000"/>
                    <a:lumOff val="40000"/>
                  </a:schemeClr>
                </a:solidFill>
              </a:rPr>
              <a:t> </a:t>
            </a:r>
            <a:r>
              <a:rPr lang="en-US" sz="1800" dirty="0" smtClean="0">
                <a:solidFill>
                  <a:schemeClr val="bg2">
                    <a:lumMod val="60000"/>
                    <a:lumOff val="40000"/>
                  </a:schemeClr>
                </a:solidFill>
              </a:rPr>
              <a:t>in electrical terms – is an electrical component that can break an electrical circuit.</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9" name="Content Placeholder 2"/>
          <p:cNvSpPr txBox="1">
            <a:spLocks/>
          </p:cNvSpPr>
          <p:nvPr/>
        </p:nvSpPr>
        <p:spPr bwMode="auto">
          <a:xfrm>
            <a:off x="1586753" y="1667437"/>
            <a:ext cx="4742329" cy="57373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The current flow</a:t>
            </a:r>
            <a:r>
              <a:rPr kumimoji="0" lang="en-US" sz="1800" b="0" i="0" u="none" strike="noStrike" kern="0" cap="none" spc="0" normalizeH="0" noProof="0" dirty="0" smtClean="0">
                <a:ln>
                  <a:noFill/>
                </a:ln>
                <a:solidFill>
                  <a:schemeClr val="bg2">
                    <a:lumMod val="60000"/>
                    <a:lumOff val="40000"/>
                  </a:schemeClr>
                </a:solidFill>
                <a:effectLst/>
                <a:uLnTx/>
                <a:uFillTx/>
                <a:latin typeface="+mn-lt"/>
                <a:ea typeface="+mn-ea"/>
                <a:cs typeface="+mn-cs"/>
              </a:rPr>
              <a:t> is interrupted or diverted from one conductor to another.  </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15" name="Content Placeholder 2"/>
          <p:cNvSpPr txBox="1">
            <a:spLocks/>
          </p:cNvSpPr>
          <p:nvPr/>
        </p:nvSpPr>
        <p:spPr bwMode="auto">
          <a:xfrm>
            <a:off x="2671484" y="2519083"/>
            <a:ext cx="1873622" cy="1685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tx2">
                    <a:lumMod val="60000"/>
                    <a:lumOff val="40000"/>
                  </a:schemeClr>
                </a:solidFill>
                <a:effectLst/>
                <a:uLnTx/>
                <a:uFillTx/>
                <a:latin typeface="+mn-lt"/>
                <a:ea typeface="+mn-ea"/>
                <a:cs typeface="+mn-cs"/>
              </a:rPr>
              <a:t>The everyday example is a “doorbell” you use in</a:t>
            </a:r>
            <a:r>
              <a:rPr kumimoji="0" lang="en-US" sz="1800" b="0" i="0" u="none" strike="noStrike" kern="0" cap="none" spc="0" normalizeH="0" noProof="0" dirty="0" smtClean="0">
                <a:ln>
                  <a:noFill/>
                </a:ln>
                <a:solidFill>
                  <a:schemeClr val="tx2">
                    <a:lumMod val="60000"/>
                    <a:lumOff val="40000"/>
                  </a:schemeClr>
                </a:solidFill>
                <a:effectLst/>
                <a:uLnTx/>
                <a:uFillTx/>
                <a:latin typeface="+mn-lt"/>
                <a:ea typeface="+mn-ea"/>
                <a:cs typeface="+mn-cs"/>
              </a:rPr>
              <a:t> your house.</a:t>
            </a:r>
            <a:endParaRPr kumimoji="0" lang="en-US" sz="1800" b="0" i="0" u="none" strike="noStrike" kern="0" cap="none" spc="0" normalizeH="0" baseline="0" noProof="0" dirty="0">
              <a:ln>
                <a:noFill/>
              </a:ln>
              <a:solidFill>
                <a:schemeClr val="tx2">
                  <a:lumMod val="60000"/>
                  <a:lumOff val="40000"/>
                </a:schemeClr>
              </a:solidFill>
              <a:effectLst/>
              <a:uLnTx/>
              <a:uFillTx/>
              <a:latin typeface="+mn-lt"/>
              <a:ea typeface="+mn-ea"/>
              <a:cs typeface="+mn-cs"/>
            </a:endParaRPr>
          </a:p>
        </p:txBody>
      </p:sp>
      <p:pic>
        <p:nvPicPr>
          <p:cNvPr id="2052" name="Picture 4"/>
          <p:cNvPicPr>
            <a:picLocks noChangeAspect="1" noChangeArrowheads="1"/>
          </p:cNvPicPr>
          <p:nvPr/>
        </p:nvPicPr>
        <p:blipFill>
          <a:blip r:embed="rId2" cstate="print"/>
          <a:srcRect/>
          <a:stretch>
            <a:fillRect/>
          </a:stretch>
        </p:blipFill>
        <p:spPr bwMode="auto">
          <a:xfrm>
            <a:off x="2907834" y="4103408"/>
            <a:ext cx="1768475" cy="1858963"/>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6469251" y="199186"/>
            <a:ext cx="1908485" cy="1262062"/>
          </a:xfrm>
          <a:prstGeom prst="rect">
            <a:avLst/>
          </a:prstGeom>
          <a:noFill/>
          <a:ln w="9525">
            <a:noFill/>
            <a:miter lim="800000"/>
            <a:headEnd/>
            <a:tailEnd/>
          </a:ln>
        </p:spPr>
      </p:pic>
      <p:pic>
        <p:nvPicPr>
          <p:cNvPr id="2054" name="Picture 6"/>
          <p:cNvPicPr>
            <a:picLocks noChangeAspect="1" noChangeArrowheads="1"/>
          </p:cNvPicPr>
          <p:nvPr/>
        </p:nvPicPr>
        <p:blipFill>
          <a:blip r:embed="rId4" cstate="print"/>
          <a:srcRect/>
          <a:stretch>
            <a:fillRect/>
          </a:stretch>
        </p:blipFill>
        <p:spPr bwMode="auto">
          <a:xfrm>
            <a:off x="6792914" y="1819835"/>
            <a:ext cx="1349375" cy="1897063"/>
          </a:xfrm>
          <a:prstGeom prst="rect">
            <a:avLst/>
          </a:prstGeom>
          <a:noFill/>
          <a:ln w="9525">
            <a:noFill/>
            <a:miter lim="800000"/>
            <a:headEnd/>
            <a:tailEnd/>
          </a:ln>
        </p:spPr>
      </p:pic>
      <p:sp>
        <p:nvSpPr>
          <p:cNvPr id="21" name="Content Placeholder 2"/>
          <p:cNvSpPr txBox="1">
            <a:spLocks/>
          </p:cNvSpPr>
          <p:nvPr/>
        </p:nvSpPr>
        <p:spPr bwMode="auto">
          <a:xfrm>
            <a:off x="5844990" y="3792071"/>
            <a:ext cx="3299010" cy="150607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accent5">
                    <a:lumMod val="10000"/>
                  </a:schemeClr>
                </a:solidFill>
                <a:effectLst/>
                <a:uLnTx/>
                <a:uFillTx/>
                <a:latin typeface="+mn-lt"/>
                <a:ea typeface="+mn-ea"/>
                <a:cs typeface="+mn-cs"/>
              </a:rPr>
              <a:t>SPST – Single Pole, Single Throw – is a simple on-off switch. The two terminals are either connected together or disconnected.</a:t>
            </a:r>
            <a:endParaRPr kumimoji="0" lang="en-US" sz="1800" b="0" i="0" u="none" strike="noStrike" kern="0" cap="none" spc="0" normalizeH="0" baseline="0" noProof="0" dirty="0">
              <a:ln>
                <a:noFill/>
              </a:ln>
              <a:solidFill>
                <a:schemeClr val="accent5">
                  <a:lumMod val="10000"/>
                </a:schemeClr>
              </a:solidFill>
              <a:effectLst/>
              <a:uLnTx/>
              <a:uFillTx/>
              <a:latin typeface="+mn-lt"/>
              <a:ea typeface="+mn-ea"/>
              <a:cs typeface="+mn-cs"/>
            </a:endParaRPr>
          </a:p>
        </p:txBody>
      </p:sp>
      <p:sp>
        <p:nvSpPr>
          <p:cNvPr id="22" name="Content Placeholder 2"/>
          <p:cNvSpPr txBox="1">
            <a:spLocks/>
          </p:cNvSpPr>
          <p:nvPr/>
        </p:nvSpPr>
        <p:spPr bwMode="auto">
          <a:xfrm>
            <a:off x="5844989" y="5289178"/>
            <a:ext cx="2922493" cy="6902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tx1"/>
                </a:solidFill>
                <a:effectLst/>
                <a:uLnTx/>
                <a:uFillTx/>
                <a:latin typeface="+mn-lt"/>
                <a:ea typeface="+mn-ea"/>
                <a:cs typeface="+mn-cs"/>
              </a:rPr>
              <a:t>Just like a doorbell button!</a:t>
            </a:r>
            <a:endParaRPr kumimoji="0" lang="en-US" sz="1800" b="0" i="0" u="none" strike="noStrike" kern="0" cap="none" spc="0" normalizeH="0" baseline="0" noProof="0" dirty="0">
              <a:ln>
                <a:noFill/>
              </a:ln>
              <a:solidFill>
                <a:schemeClr val="tx1"/>
              </a:solidFill>
              <a:effectLst/>
              <a:uLnTx/>
              <a:uFillTx/>
              <a:latin typeface="+mn-lt"/>
              <a:ea typeface="+mn-ea"/>
              <a:cs typeface="+mn-cs"/>
            </a:endParaRPr>
          </a:p>
        </p:txBody>
      </p:sp>
      <p:sp>
        <p:nvSpPr>
          <p:cNvPr id="23" name="Content Placeholder 2"/>
          <p:cNvSpPr txBox="1">
            <a:spLocks/>
          </p:cNvSpPr>
          <p:nvPr/>
        </p:nvSpPr>
        <p:spPr bwMode="auto">
          <a:xfrm>
            <a:off x="134472" y="4867836"/>
            <a:ext cx="2922493" cy="108472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rgbClr val="00FF99"/>
                </a:solidFill>
                <a:effectLst/>
                <a:uLnTx/>
                <a:uFillTx/>
                <a:latin typeface="+mn-lt"/>
                <a:ea typeface="+mn-ea"/>
                <a:cs typeface="+mn-cs"/>
              </a:rPr>
              <a:t>We will use this to “switch on/off” connections </a:t>
            </a:r>
            <a:r>
              <a:rPr kumimoji="0" lang="en-US" sz="1800" b="0" i="0" u="none" strike="noStrike" kern="0" cap="none" spc="0" normalizeH="0" noProof="0" dirty="0" smtClean="0">
                <a:ln>
                  <a:noFill/>
                </a:ln>
                <a:solidFill>
                  <a:srgbClr val="00FF99"/>
                </a:solidFill>
                <a:effectLst/>
                <a:uLnTx/>
                <a:uFillTx/>
                <a:latin typeface="+mn-lt"/>
                <a:ea typeface="+mn-ea"/>
                <a:cs typeface="+mn-cs"/>
              </a:rPr>
              <a:t>to the Arduino.</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pic>
        <p:nvPicPr>
          <p:cNvPr id="3074" name="Picture 2"/>
          <p:cNvPicPr>
            <a:picLocks noChangeAspect="1" noChangeArrowheads="1"/>
          </p:cNvPicPr>
          <p:nvPr/>
        </p:nvPicPr>
        <p:blipFill>
          <a:blip r:embed="rId5" cstate="print"/>
          <a:srcRect/>
          <a:stretch>
            <a:fillRect/>
          </a:stretch>
        </p:blipFill>
        <p:spPr bwMode="auto">
          <a:xfrm>
            <a:off x="525602" y="2237340"/>
            <a:ext cx="1720642" cy="259664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2000"/>
                                        <p:tgtEl>
                                          <p:spTgt spid="2054"/>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4)">
                                      <p:cBhvr>
                                        <p:cTn id="16" dur="2000"/>
                                        <p:tgtEl>
                                          <p:spTgt spid="15"/>
                                        </p:tgtEl>
                                      </p:cBhvr>
                                    </p:animEffect>
                                  </p:childTnLst>
                                </p:cTn>
                              </p:par>
                            </p:childTnLst>
                          </p:cTn>
                        </p:par>
                        <p:par>
                          <p:cTn id="17" fill="hold">
                            <p:stCondLst>
                              <p:cond delay="2000"/>
                            </p:stCondLst>
                            <p:childTnLst>
                              <p:par>
                                <p:cTn id="18" presetID="52" presetClass="entr" presetSubtype="0" fill="hold" nodeType="afterEffect">
                                  <p:stCondLst>
                                    <p:cond delay="0"/>
                                  </p:stCondLst>
                                  <p:childTnLst>
                                    <p:set>
                                      <p:cBhvr>
                                        <p:cTn id="19" dur="1" fill="hold">
                                          <p:stCondLst>
                                            <p:cond delay="0"/>
                                          </p:stCondLst>
                                        </p:cTn>
                                        <p:tgtEl>
                                          <p:spTgt spid="3074"/>
                                        </p:tgtEl>
                                        <p:attrNameLst>
                                          <p:attrName>style.visibility</p:attrName>
                                        </p:attrNameLst>
                                      </p:cBhvr>
                                      <p:to>
                                        <p:strVal val="visible"/>
                                      </p:to>
                                    </p:set>
                                    <p:animScale>
                                      <p:cBhvr>
                                        <p:cTn id="20" dur="1000" decel="50000" fill="hold">
                                          <p:stCondLst>
                                            <p:cond delay="0"/>
                                          </p:stCondLst>
                                        </p:cTn>
                                        <p:tgtEl>
                                          <p:spTgt spid="30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3074"/>
                                        </p:tgtEl>
                                        <p:attrNameLst>
                                          <p:attrName>ppt_x</p:attrName>
                                          <p:attrName>ppt_y</p:attrName>
                                        </p:attrNameLst>
                                      </p:cBhvr>
                                    </p:animMotion>
                                    <p:animEffect transition="in" filter="fade">
                                      <p:cBhvr>
                                        <p:cTn id="22" dur="10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amond(in)">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0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2000" fill="hold"/>
                                        <p:tgtEl>
                                          <p:spTgt spid="2052"/>
                                        </p:tgtEl>
                                        <p:attrNameLst>
                                          <p:attrName>ppt_x</p:attrName>
                                        </p:attrNameLst>
                                      </p:cBhvr>
                                      <p:tavLst>
                                        <p:tav tm="0">
                                          <p:val>
                                            <p:strVal val="#ppt_x"/>
                                          </p:val>
                                        </p:tav>
                                        <p:tav tm="100000">
                                          <p:val>
                                            <p:strVal val="#ppt_x"/>
                                          </p:val>
                                        </p:tav>
                                      </p:tavLst>
                                    </p:anim>
                                    <p:anim calcmode="lin" valueType="num">
                                      <p:cBhvr additive="base">
                                        <p:cTn id="42" dur="20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1"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Shields </a:t>
            </a:r>
            <a:endParaRPr lang="en-US" dirty="0"/>
          </a:p>
        </p:txBody>
      </p:sp>
      <p:sp>
        <p:nvSpPr>
          <p:cNvPr id="3" name="Content Placeholder 2"/>
          <p:cNvSpPr>
            <a:spLocks noGrp="1"/>
          </p:cNvSpPr>
          <p:nvPr>
            <p:ph idx="1"/>
          </p:nvPr>
        </p:nvSpPr>
        <p:spPr>
          <a:xfrm>
            <a:off x="303213" y="753035"/>
            <a:ext cx="8237537" cy="1102659"/>
          </a:xfrm>
        </p:spPr>
        <p:txBody>
          <a:bodyPr/>
          <a:lstStyle/>
          <a:p>
            <a:r>
              <a:rPr lang="en-US" dirty="0" smtClean="0"/>
              <a:t>Shields are boards that can be plugged on top of the Arduino PCB extending its capabilities. The different shields follow the same philosophy as the original toolkit: they are easy to mount, and cheap to produce. </a:t>
            </a:r>
          </a:p>
          <a:p>
            <a:endParaRPr lang="en-US" dirty="0" smtClean="0"/>
          </a:p>
        </p:txBody>
      </p:sp>
      <p:sp>
        <p:nvSpPr>
          <p:cNvPr id="4" name="Date Placeholder 3"/>
          <p:cNvSpPr>
            <a:spLocks noGrp="1"/>
          </p:cNvSpPr>
          <p:nvPr>
            <p:ph type="dt" sz="half" idx="10"/>
          </p:nvPr>
        </p:nvSpPr>
        <p:spPr>
          <a:xfrm>
            <a:off x="755374" y="6357938"/>
            <a:ext cx="911501"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22</a:t>
            </a:fld>
            <a:endParaRPr lang="en-US"/>
          </a:p>
        </p:txBody>
      </p:sp>
      <p:sp>
        <p:nvSpPr>
          <p:cNvPr id="7" name="Content Placeholder 2"/>
          <p:cNvSpPr txBox="1">
            <a:spLocks/>
          </p:cNvSpPr>
          <p:nvPr/>
        </p:nvSpPr>
        <p:spPr bwMode="auto">
          <a:xfrm>
            <a:off x="335591" y="2143148"/>
            <a:ext cx="4981844" cy="182256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Example – </a:t>
            </a:r>
            <a:r>
              <a:rPr kumimoji="0" lang="en-US" sz="1800" b="0" i="0" u="none" strike="noStrike" kern="0" cap="none" spc="0" normalizeH="0" baseline="0" noProof="0" dirty="0" err="1" smtClean="0">
                <a:ln>
                  <a:noFill/>
                </a:ln>
                <a:solidFill>
                  <a:schemeClr val="tx1"/>
                </a:solidFill>
                <a:effectLst/>
                <a:uLnTx/>
                <a:uFillTx/>
                <a:latin typeface="+mn-lt"/>
                <a:ea typeface="+mn-ea"/>
                <a:cs typeface="+mn-cs"/>
              </a:rPr>
              <a:t>Xbee</a:t>
            </a:r>
            <a:r>
              <a:rPr kumimoji="0" lang="en-US" sz="1800" b="0" i="0" u="none" strike="noStrike" kern="0" cap="none" spc="0" normalizeH="0" baseline="0" noProof="0" dirty="0" smtClean="0">
                <a:ln>
                  <a:noFill/>
                </a:ln>
                <a:solidFill>
                  <a:schemeClr val="tx1"/>
                </a:solidFill>
                <a:effectLst/>
                <a:uLnTx/>
                <a:uFillTx/>
                <a:latin typeface="+mn-lt"/>
                <a:ea typeface="+mn-ea"/>
                <a:cs typeface="+mn-cs"/>
              </a:rPr>
              <a:t> Shield</a:t>
            </a:r>
          </a:p>
          <a:p>
            <a:pPr lvl="0" algn="l" eaLnBrk="1" hangingPunct="1">
              <a:spcBef>
                <a:spcPct val="60000"/>
              </a:spcBef>
              <a:defRPr/>
            </a:pPr>
            <a:r>
              <a:rPr lang="en-US" sz="1800" kern="0" dirty="0" smtClean="0">
                <a:latin typeface="+mn-lt"/>
              </a:rPr>
              <a:t>The Arduino </a:t>
            </a:r>
            <a:r>
              <a:rPr lang="en-US" sz="1800" kern="0" dirty="0" err="1" smtClean="0">
                <a:latin typeface="+mn-lt"/>
              </a:rPr>
              <a:t>Xbee</a:t>
            </a:r>
            <a:r>
              <a:rPr lang="en-US" sz="1800" kern="0" dirty="0" smtClean="0">
                <a:latin typeface="+mn-lt"/>
              </a:rPr>
              <a:t> shield allows multiple Arduino boards to communicate wirelessly over distances up to 100 feet (indoors) or 300 feet (outdoors) using the </a:t>
            </a:r>
            <a:r>
              <a:rPr lang="en-US" sz="1800" kern="0" dirty="0" err="1" smtClean="0">
                <a:latin typeface="+mn-lt"/>
              </a:rPr>
              <a:t>Maxstream</a:t>
            </a:r>
            <a:r>
              <a:rPr lang="en-US" sz="1800" kern="0" dirty="0" smtClean="0">
                <a:latin typeface="+mn-lt"/>
              </a:rPr>
              <a:t> </a:t>
            </a:r>
            <a:r>
              <a:rPr lang="en-US" sz="1800" kern="0" dirty="0" err="1" smtClean="0">
                <a:latin typeface="+mn-lt"/>
              </a:rPr>
              <a:t>Xbee</a:t>
            </a:r>
            <a:r>
              <a:rPr lang="en-US" sz="1800" kern="0" dirty="0" smtClean="0">
                <a:latin typeface="+mn-lt"/>
              </a:rPr>
              <a:t> </a:t>
            </a:r>
            <a:r>
              <a:rPr lang="en-US" sz="1800" kern="0" dirty="0" err="1" smtClean="0">
                <a:latin typeface="+mn-lt"/>
              </a:rPr>
              <a:t>Zigbee</a:t>
            </a:r>
            <a:r>
              <a:rPr lang="en-US" sz="1800" kern="0" dirty="0" smtClean="0">
                <a:latin typeface="+mn-lt"/>
              </a:rPr>
              <a:t> module.</a:t>
            </a: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8" name="Content Placeholder 2"/>
          <p:cNvSpPr txBox="1">
            <a:spLocks/>
          </p:cNvSpPr>
          <p:nvPr/>
        </p:nvSpPr>
        <p:spPr bwMode="auto">
          <a:xfrm>
            <a:off x="369280" y="4317289"/>
            <a:ext cx="3149172" cy="69203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The</a:t>
            </a:r>
            <a:r>
              <a:rPr kumimoji="0" lang="en-US" sz="1800" b="0" i="0" u="none" strike="noStrike" kern="0" cap="none" spc="0" normalizeH="0" noProof="0" dirty="0" smtClean="0">
                <a:ln>
                  <a:noFill/>
                </a:ln>
                <a:solidFill>
                  <a:schemeClr val="tx1"/>
                </a:solidFill>
                <a:effectLst/>
                <a:uLnTx/>
                <a:uFillTx/>
                <a:latin typeface="+mn-lt"/>
                <a:ea typeface="+mn-ea"/>
                <a:cs typeface="+mn-cs"/>
              </a:rPr>
              <a:t> </a:t>
            </a:r>
            <a:r>
              <a:rPr kumimoji="0" lang="en-US" sz="1800" b="0" i="0" u="none" strike="noStrike" kern="0" cap="none" spc="0" normalizeH="0" noProof="0" dirty="0" err="1" smtClean="0">
                <a:ln>
                  <a:noFill/>
                </a:ln>
                <a:solidFill>
                  <a:schemeClr val="tx1"/>
                </a:solidFill>
                <a:effectLst/>
                <a:uLnTx/>
                <a:uFillTx/>
                <a:latin typeface="+mn-lt"/>
                <a:ea typeface="+mn-ea"/>
                <a:cs typeface="+mn-cs"/>
              </a:rPr>
              <a:t>myQuad</a:t>
            </a:r>
            <a:r>
              <a:rPr kumimoji="0" lang="en-US" sz="1800" b="0" i="0" u="none" strike="noStrike" kern="0" cap="none" spc="0" normalizeH="0" noProof="0" dirty="0" smtClean="0">
                <a:ln>
                  <a:noFill/>
                </a:ln>
                <a:solidFill>
                  <a:schemeClr val="tx1"/>
                </a:solidFill>
                <a:effectLst/>
                <a:uLnTx/>
                <a:uFillTx/>
                <a:latin typeface="+mn-lt"/>
                <a:ea typeface="+mn-ea"/>
                <a:cs typeface="+mn-cs"/>
              </a:rPr>
              <a:t> Kit contains one of these </a:t>
            </a:r>
            <a:r>
              <a:rPr kumimoji="0" lang="en-US" sz="1800" b="0" i="0" u="none" strike="noStrike" kern="0" cap="none" spc="0" normalizeH="0" noProof="0" dirty="0" err="1" smtClean="0">
                <a:ln>
                  <a:noFill/>
                </a:ln>
                <a:solidFill>
                  <a:schemeClr val="tx1"/>
                </a:solidFill>
                <a:effectLst/>
                <a:uLnTx/>
                <a:uFillTx/>
                <a:latin typeface="+mn-lt"/>
                <a:ea typeface="+mn-ea"/>
                <a:cs typeface="+mn-cs"/>
              </a:rPr>
              <a:t>Xbee</a:t>
            </a:r>
            <a:r>
              <a:rPr kumimoji="0" lang="en-US" sz="1800" b="0" i="0" u="none" strike="noStrike" kern="0" cap="none" spc="0" normalizeH="0" noProof="0" dirty="0" smtClean="0">
                <a:ln>
                  <a:noFill/>
                </a:ln>
                <a:solidFill>
                  <a:schemeClr val="tx1"/>
                </a:solidFill>
                <a:effectLst/>
                <a:uLnTx/>
                <a:uFillTx/>
                <a:latin typeface="+mn-lt"/>
                <a:ea typeface="+mn-ea"/>
                <a:cs typeface="+mn-cs"/>
              </a:rPr>
              <a:t> shields!</a:t>
            </a:r>
            <a:endParaRPr kumimoji="0" lang="en-US" sz="1800" b="0" i="0" u="none" strike="noStrike" kern="0" cap="none" spc="0" normalizeH="0" baseline="0" noProof="0" dirty="0">
              <a:ln>
                <a:noFill/>
              </a:ln>
              <a:solidFill>
                <a:schemeClr val="tx1"/>
              </a:solidFill>
              <a:effectLst/>
              <a:uLnTx/>
              <a:uFillTx/>
              <a:latin typeface="+mn-lt"/>
              <a:ea typeface="+mn-ea"/>
              <a:cs typeface="+mn-cs"/>
            </a:endParaRPr>
          </a:p>
        </p:txBody>
      </p:sp>
      <p:pic>
        <p:nvPicPr>
          <p:cNvPr id="13313" name="Picture 1"/>
          <p:cNvPicPr>
            <a:picLocks noChangeAspect="1" noChangeArrowheads="1"/>
          </p:cNvPicPr>
          <p:nvPr/>
        </p:nvPicPr>
        <p:blipFill>
          <a:blip r:embed="rId2" cstate="print"/>
          <a:srcRect/>
          <a:stretch>
            <a:fillRect/>
          </a:stretch>
        </p:blipFill>
        <p:spPr bwMode="auto">
          <a:xfrm>
            <a:off x="5387009" y="1995279"/>
            <a:ext cx="3510997" cy="35109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5314" y="6378701"/>
            <a:ext cx="937528" cy="304800"/>
          </a:xfrm>
        </p:spPr>
        <p:txBody>
          <a:bodyPr/>
          <a:lstStyle/>
          <a:p>
            <a:r>
              <a:rPr lang="en-US" dirty="0" smtClean="0"/>
              <a:t>24</a:t>
            </a:r>
            <a:r>
              <a:rPr lang="en-US" dirty="0" smtClean="0"/>
              <a:t> June, </a:t>
            </a:r>
            <a:r>
              <a:rPr lang="en-US" dirty="0" smtClean="0"/>
              <a:t>2012</a:t>
            </a:r>
            <a:endParaRPr lang="en-US" dirty="0"/>
          </a:p>
        </p:txBody>
      </p:sp>
      <p:sp>
        <p:nvSpPr>
          <p:cNvPr id="6" name="Slide Number Placeholder 5"/>
          <p:cNvSpPr>
            <a:spLocks noGrp="1"/>
          </p:cNvSpPr>
          <p:nvPr>
            <p:ph type="sldNum" sz="quarter" idx="12"/>
          </p:nvPr>
        </p:nvSpPr>
        <p:spPr/>
        <p:txBody>
          <a:bodyPr/>
          <a:lstStyle/>
          <a:p>
            <a:fld id="{E1410519-7047-4F94-AC02-AD5464B07A04}" type="slidenum">
              <a:rPr lang="en-US"/>
              <a:pPr/>
              <a:t>23</a:t>
            </a:fld>
            <a:endParaRPr lang="en-US" dirty="0"/>
          </a:p>
        </p:txBody>
      </p:sp>
      <p:sp>
        <p:nvSpPr>
          <p:cNvPr id="13314" name="Rectangle 2"/>
          <p:cNvSpPr>
            <a:spLocks noGrp="1" noChangeArrowheads="1"/>
          </p:cNvSpPr>
          <p:nvPr>
            <p:ph type="title"/>
          </p:nvPr>
        </p:nvSpPr>
        <p:spPr/>
        <p:txBody>
          <a:bodyPr/>
          <a:lstStyle/>
          <a:p>
            <a:r>
              <a:rPr lang="en-US" dirty="0" smtClean="0"/>
              <a:t>References and Videos!!</a:t>
            </a:r>
            <a:endParaRPr lang="en-US" dirty="0"/>
          </a:p>
        </p:txBody>
      </p:sp>
      <p:sp>
        <p:nvSpPr>
          <p:cNvPr id="13315" name="Rectangle 3"/>
          <p:cNvSpPr>
            <a:spLocks noGrp="1" noChangeArrowheads="1"/>
          </p:cNvSpPr>
          <p:nvPr>
            <p:ph type="body" idx="1"/>
          </p:nvPr>
        </p:nvSpPr>
        <p:spPr>
          <a:xfrm>
            <a:off x="1298390" y="3881691"/>
            <a:ext cx="6493887" cy="1484722"/>
          </a:xfrm>
          <a:solidFill>
            <a:schemeClr val="accent5">
              <a:lumMod val="75000"/>
            </a:schemeClr>
          </a:solidFill>
        </p:spPr>
        <p:txBody>
          <a:bodyPr/>
          <a:lstStyle/>
          <a:p>
            <a:r>
              <a:rPr lang="en-US" sz="2800" dirty="0" smtClean="0">
                <a:solidFill>
                  <a:schemeClr val="bg1">
                    <a:lumMod val="50000"/>
                  </a:schemeClr>
                </a:solidFill>
              </a:rPr>
              <a:t>This also includes a number of </a:t>
            </a:r>
            <a:r>
              <a:rPr lang="en-US" sz="2800" dirty="0" err="1" smtClean="0">
                <a:solidFill>
                  <a:schemeClr val="bg1">
                    <a:lumMod val="50000"/>
                  </a:schemeClr>
                </a:solidFill>
              </a:rPr>
              <a:t>youtube</a:t>
            </a:r>
            <a:r>
              <a:rPr lang="en-US" sz="2800" dirty="0" smtClean="0">
                <a:solidFill>
                  <a:schemeClr val="bg1">
                    <a:lumMod val="50000"/>
                  </a:schemeClr>
                </a:solidFill>
              </a:rPr>
              <a:t> videos and other resources available for inquiring minds!</a:t>
            </a:r>
            <a:endParaRPr lang="en-US" sz="2800" dirty="0">
              <a:solidFill>
                <a:schemeClr val="bg1">
                  <a:lumMod val="50000"/>
                </a:schemeClr>
              </a:solidFill>
            </a:endParaRPr>
          </a:p>
        </p:txBody>
      </p:sp>
      <p:sp>
        <p:nvSpPr>
          <p:cNvPr id="10" name="Footer Placeholder 4"/>
          <p:cNvSpPr>
            <a:spLocks noGrp="1"/>
          </p:cNvSpPr>
          <p:nvPr/>
        </p:nvSpPr>
        <p:spPr bwMode="auto">
          <a:xfrm>
            <a:off x="4079040" y="6283751"/>
            <a:ext cx="3889375" cy="304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l" rtl="0" eaLnBrk="0" fontAlgn="base" hangingPunct="0">
              <a:spcBef>
                <a:spcPct val="0"/>
              </a:spcBef>
              <a:spcAft>
                <a:spcPct val="0"/>
              </a:spcAft>
              <a:defRPr sz="800" b="1" kern="1200">
                <a:solidFill>
                  <a:srgbClr val="FFFFFF"/>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r>
              <a:rPr lang="en-US" dirty="0" smtClean="0"/>
              <a:t>Hardware Basics – </a:t>
            </a:r>
            <a:r>
              <a:rPr lang="en-US" dirty="0" smtClean="0">
                <a:solidFill>
                  <a:schemeClr val="tx2">
                    <a:lumMod val="75000"/>
                  </a:schemeClr>
                </a:solidFill>
              </a:rPr>
              <a:t>Arduino</a:t>
            </a:r>
          </a:p>
        </p:txBody>
      </p:sp>
      <p:sp>
        <p:nvSpPr>
          <p:cNvPr id="7" name="Content Placeholder 6"/>
          <p:cNvSpPr txBox="1">
            <a:spLocks/>
          </p:cNvSpPr>
          <p:nvPr/>
        </p:nvSpPr>
        <p:spPr bwMode="auto">
          <a:xfrm>
            <a:off x="1896788" y="1630018"/>
            <a:ext cx="5368716" cy="1480930"/>
          </a:xfrm>
          <a:prstGeom prst="rect">
            <a:avLst/>
          </a:prstGeom>
          <a:solidFill>
            <a:schemeClr val="tx1"/>
          </a:solid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60000"/>
              </a:spcBef>
              <a:spcAft>
                <a:spcPct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mn-lt"/>
                <a:ea typeface="+mn-ea"/>
                <a:cs typeface="+mn-cs"/>
              </a:rPr>
              <a:t>There’s a LOT of references used for the </a:t>
            </a:r>
            <a:r>
              <a:rPr kumimoji="0" lang="en-US" sz="2400" b="0" i="0" u="none" strike="noStrike" kern="0" cap="none" spc="0" normalizeH="0" baseline="0" noProof="0" dirty="0" err="1" smtClean="0">
                <a:ln>
                  <a:noFill/>
                </a:ln>
                <a:solidFill>
                  <a:srgbClr val="FF0000"/>
                </a:solidFill>
                <a:effectLst/>
                <a:uLnTx/>
                <a:uFillTx/>
                <a:latin typeface="+mn-lt"/>
                <a:ea typeface="+mn-ea"/>
                <a:cs typeface="+mn-cs"/>
              </a:rPr>
              <a:t>myQuad</a:t>
            </a:r>
            <a:r>
              <a:rPr kumimoji="0" lang="en-US" sz="2400" b="0" i="0" u="none" strike="noStrike" kern="0" cap="none" spc="0" normalizeH="0" baseline="0" noProof="0" dirty="0" smtClean="0">
                <a:ln>
                  <a:noFill/>
                </a:ln>
                <a:solidFill>
                  <a:srgbClr val="FF0000"/>
                </a:solidFill>
                <a:effectLst/>
                <a:uLnTx/>
                <a:uFillTx/>
                <a:latin typeface="+mn-lt"/>
                <a:ea typeface="+mn-ea"/>
                <a:cs typeface="+mn-cs"/>
              </a:rPr>
              <a:t> presentations and projects.  The list is included in the document </a:t>
            </a:r>
            <a:r>
              <a:rPr kumimoji="0" lang="en-US" sz="2400" b="0" i="0" u="none" strike="noStrike" kern="0" cap="none" spc="0" normalizeH="0" baseline="0" noProof="0" dirty="0" err="1" smtClean="0">
                <a:ln>
                  <a:noFill/>
                </a:ln>
                <a:solidFill>
                  <a:srgbClr val="FF0000"/>
                </a:solidFill>
                <a:effectLst/>
                <a:uLnTx/>
                <a:uFillTx/>
                <a:latin typeface="+mn-lt"/>
                <a:ea typeface="+mn-ea"/>
                <a:cs typeface="+mn-cs"/>
              </a:rPr>
              <a:t>myQuadReferences</a:t>
            </a:r>
            <a:r>
              <a:rPr kumimoji="0" lang="en-US" sz="2400" b="0" i="0" u="none" strike="noStrike" kern="0" cap="none" spc="0" normalizeH="0" baseline="0" noProof="0" dirty="0" smtClean="0">
                <a:ln>
                  <a:noFill/>
                </a:ln>
                <a:solidFill>
                  <a:srgbClr val="FF0000"/>
                </a:solidFill>
                <a:effectLst/>
                <a:uLnTx/>
                <a:uFillTx/>
                <a:latin typeface="+mn-lt"/>
                <a:ea typeface="+mn-ea"/>
                <a:cs typeface="+mn-cs"/>
              </a:rPr>
              <a:t>.</a:t>
            </a:r>
            <a:endParaRPr kumimoji="0" lang="en-US" sz="2400" b="0" i="0" u="none" strike="noStrike" kern="0" cap="none" spc="0" normalizeH="0" baseline="0" noProof="0" dirty="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1" nodeType="clickEffect">
                                  <p:stCondLst>
                                    <p:cond delay="0"/>
                                  </p:stCondLst>
                                  <p:childTnLst>
                                    <p:animRot by="21600000">
                                      <p:cBhvr>
                                        <p:cTn id="14" dur="2000" fill="hold"/>
                                        <p:tgtEl>
                                          <p:spTgt spid="13315">
                                            <p:bg/>
                                          </p:spTgt>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21600000">
                                      <p:cBhvr>
                                        <p:cTn id="18" dur="2000" fill="hold"/>
                                        <p:tgtEl>
                                          <p:spTgt spid="1331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1" build="p"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15010" y="6357938"/>
            <a:ext cx="851866"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8B583E08-ABCC-4520-B4CB-B2D333BE2C93}" type="slidenum">
              <a:rPr lang="en-US"/>
              <a:pPr/>
              <a:t>24</a:t>
            </a:fld>
            <a:endParaRPr lang="en-US"/>
          </a:p>
        </p:txBody>
      </p:sp>
      <p:sp>
        <p:nvSpPr>
          <p:cNvPr id="11266" name="Rectangle 2"/>
          <p:cNvSpPr>
            <a:spLocks noGrp="1" noChangeArrowheads="1"/>
          </p:cNvSpPr>
          <p:nvPr>
            <p:ph type="title"/>
          </p:nvPr>
        </p:nvSpPr>
        <p:spPr/>
        <p:txBody>
          <a:bodyPr/>
          <a:lstStyle/>
          <a:p>
            <a:r>
              <a:rPr lang="en-US" dirty="0" smtClean="0"/>
              <a:t>Questions?</a:t>
            </a:r>
            <a:r>
              <a:rPr lang="en-US" dirty="0"/>
              <a:t/>
            </a:r>
            <a:br>
              <a:rPr lang="en-US" dirty="0"/>
            </a:br>
            <a:endParaRPr lang="en-US" dirty="0"/>
          </a:p>
        </p:txBody>
      </p:sp>
      <p:sp>
        <p:nvSpPr>
          <p:cNvPr id="11267" name="Rectangle 3"/>
          <p:cNvSpPr>
            <a:spLocks noGrp="1" noChangeArrowheads="1"/>
          </p:cNvSpPr>
          <p:nvPr>
            <p:ph type="body" idx="1"/>
          </p:nvPr>
        </p:nvSpPr>
        <p:spPr>
          <a:xfrm>
            <a:off x="449263" y="1371600"/>
            <a:ext cx="8237537" cy="4343400"/>
          </a:xfrm>
        </p:spPr>
        <p:txBody>
          <a:bodyPr/>
          <a:lstStyle/>
          <a:p>
            <a:pPr marL="1276350" indent="-1276350"/>
            <a:r>
              <a:rPr lang="en-US" dirty="0" smtClean="0"/>
              <a:t> </a:t>
            </a:r>
          </a:p>
          <a:p>
            <a:pPr marL="1276350" indent="-1276350"/>
            <a:endParaRPr lang="en-US" dirty="0"/>
          </a:p>
        </p:txBody>
      </p:sp>
      <p:pic>
        <p:nvPicPr>
          <p:cNvPr id="6145" name="Picture 1"/>
          <p:cNvPicPr>
            <a:picLocks noChangeAspect="1" noChangeArrowheads="1"/>
          </p:cNvPicPr>
          <p:nvPr/>
        </p:nvPicPr>
        <p:blipFill>
          <a:blip r:embed="rId3" cstate="print"/>
          <a:srcRect/>
          <a:stretch>
            <a:fillRect/>
          </a:stretch>
        </p:blipFill>
        <p:spPr bwMode="auto">
          <a:xfrm>
            <a:off x="1498863" y="1426851"/>
            <a:ext cx="5357502" cy="45655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wheel(4)">
                                      <p:cBhvr>
                                        <p:cTn id="7" dur="2000"/>
                                        <p:tgtEl>
                                          <p:spTgt spid="6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719" y="138580"/>
            <a:ext cx="2635622" cy="533774"/>
          </a:xfrm>
        </p:spPr>
        <p:txBody>
          <a:bodyPr/>
          <a:lstStyle/>
          <a:p>
            <a:pPr algn="ctr"/>
            <a:r>
              <a:rPr lang="en-US" dirty="0" smtClean="0">
                <a:solidFill>
                  <a:srgbClr val="FF0000"/>
                </a:solidFill>
              </a:rPr>
              <a:t>Project 2</a:t>
            </a:r>
            <a:endParaRPr lang="en-US" dirty="0">
              <a:solidFill>
                <a:srgbClr val="FF0000"/>
              </a:solidFill>
            </a:endParaRPr>
          </a:p>
        </p:txBody>
      </p:sp>
      <p:sp>
        <p:nvSpPr>
          <p:cNvPr id="3" name="Content Placeholder 2"/>
          <p:cNvSpPr>
            <a:spLocks noGrp="1"/>
          </p:cNvSpPr>
          <p:nvPr>
            <p:ph idx="1"/>
          </p:nvPr>
        </p:nvSpPr>
        <p:spPr>
          <a:xfrm>
            <a:off x="2346193" y="883219"/>
            <a:ext cx="4064546" cy="1044971"/>
          </a:xfrm>
        </p:spPr>
        <p:txBody>
          <a:bodyPr/>
          <a:lstStyle/>
          <a:p>
            <a:r>
              <a:rPr lang="en-US" sz="3200" dirty="0" smtClean="0">
                <a:solidFill>
                  <a:srgbClr val="FFC000"/>
                </a:solidFill>
              </a:rPr>
              <a:t>Digital Serial Read (using a Switch)</a:t>
            </a:r>
            <a:endParaRPr lang="en-US" sz="3200" dirty="0">
              <a:solidFill>
                <a:srgbClr val="FFC000"/>
              </a:solidFill>
            </a:endParaRPr>
          </a:p>
        </p:txBody>
      </p:sp>
      <p:sp>
        <p:nvSpPr>
          <p:cNvPr id="4" name="Date Placeholder 3"/>
          <p:cNvSpPr>
            <a:spLocks noGrp="1"/>
          </p:cNvSpPr>
          <p:nvPr>
            <p:ph type="dt" sz="half" idx="10"/>
          </p:nvPr>
        </p:nvSpPr>
        <p:spPr>
          <a:xfrm>
            <a:off x="699248" y="6357938"/>
            <a:ext cx="967628" cy="304800"/>
          </a:xfrm>
        </p:spPr>
        <p:txBody>
          <a:bodyPr/>
          <a:lstStyle/>
          <a:p>
            <a:r>
              <a:rPr lang="en-US" smtClean="0"/>
              <a:t>15 June 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25</a:t>
            </a:fld>
            <a:endParaRPr lang="en-US"/>
          </a:p>
        </p:txBody>
      </p:sp>
      <p:sp>
        <p:nvSpPr>
          <p:cNvPr id="10" name="Content Placeholder 2"/>
          <p:cNvSpPr txBox="1">
            <a:spLocks/>
          </p:cNvSpPr>
          <p:nvPr/>
        </p:nvSpPr>
        <p:spPr bwMode="auto">
          <a:xfrm>
            <a:off x="1162877" y="2304319"/>
            <a:ext cx="6510131" cy="1522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b="0" i="0" u="none" strike="noStrike" kern="0" cap="none" spc="0" normalizeH="0" baseline="0" noProof="0" dirty="0" smtClean="0">
                <a:ln>
                  <a:noFill/>
                </a:ln>
                <a:solidFill>
                  <a:srgbClr val="00FF99"/>
                </a:solidFill>
                <a:effectLst/>
                <a:uLnTx/>
                <a:uFillTx/>
                <a:latin typeface="+mn-lt"/>
                <a:ea typeface="+mn-ea"/>
                <a:cs typeface="+mn-cs"/>
              </a:rPr>
              <a:t>Follow the instructions for Project 2 to connect up a pushbutton switch, code</a:t>
            </a:r>
            <a:r>
              <a:rPr kumimoji="0" lang="en-US" b="0" i="0" u="none" strike="noStrike" kern="0" cap="none" spc="0" normalizeH="0" noProof="0" dirty="0" smtClean="0">
                <a:ln>
                  <a:noFill/>
                </a:ln>
                <a:solidFill>
                  <a:srgbClr val="00FF99"/>
                </a:solidFill>
                <a:effectLst/>
                <a:uLnTx/>
                <a:uFillTx/>
                <a:latin typeface="+mn-lt"/>
                <a:ea typeface="+mn-ea"/>
                <a:cs typeface="+mn-cs"/>
              </a:rPr>
              <a:t> some software using the Arduino IDE and test your system</a:t>
            </a:r>
            <a:r>
              <a:rPr kumimoji="0" lang="en-US" b="0" i="0" u="none" strike="noStrike" kern="0" cap="none" spc="0" normalizeH="0" baseline="0" noProof="0" dirty="0" smtClean="0">
                <a:ln>
                  <a:noFill/>
                </a:ln>
                <a:solidFill>
                  <a:srgbClr val="00FF99"/>
                </a:solidFill>
                <a:effectLst/>
                <a:uLnTx/>
                <a:uFillTx/>
                <a:latin typeface="+mn-lt"/>
                <a:ea typeface="+mn-ea"/>
                <a:cs typeface="+mn-cs"/>
              </a:rPr>
              <a:t>.</a:t>
            </a:r>
            <a:endParaRPr kumimoji="0" lang="en-US" b="0" i="0" u="none" strike="noStrike" kern="0" cap="none" spc="0" normalizeH="0" baseline="0" noProof="0" dirty="0">
              <a:ln>
                <a:noFill/>
              </a:ln>
              <a:solidFill>
                <a:srgbClr val="00FF99"/>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2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719" y="138580"/>
            <a:ext cx="2635622" cy="533774"/>
          </a:xfrm>
        </p:spPr>
        <p:txBody>
          <a:bodyPr/>
          <a:lstStyle/>
          <a:p>
            <a:pPr algn="ctr"/>
            <a:r>
              <a:rPr lang="en-US" dirty="0" smtClean="0">
                <a:solidFill>
                  <a:srgbClr val="FF0000"/>
                </a:solidFill>
              </a:rPr>
              <a:t>Project 2</a:t>
            </a:r>
            <a:endParaRPr lang="en-US" dirty="0">
              <a:solidFill>
                <a:srgbClr val="FF0000"/>
              </a:solidFill>
            </a:endParaRPr>
          </a:p>
        </p:txBody>
      </p:sp>
      <p:sp>
        <p:nvSpPr>
          <p:cNvPr id="3" name="Content Placeholder 2"/>
          <p:cNvSpPr>
            <a:spLocks noGrp="1"/>
          </p:cNvSpPr>
          <p:nvPr>
            <p:ph idx="1"/>
          </p:nvPr>
        </p:nvSpPr>
        <p:spPr>
          <a:xfrm>
            <a:off x="2663687" y="754010"/>
            <a:ext cx="3667539" cy="796493"/>
          </a:xfrm>
        </p:spPr>
        <p:txBody>
          <a:bodyPr/>
          <a:lstStyle/>
          <a:p>
            <a:r>
              <a:rPr lang="en-US" sz="2800" dirty="0" smtClean="0">
                <a:solidFill>
                  <a:srgbClr val="FFC000"/>
                </a:solidFill>
              </a:rPr>
              <a:t>Digital Serial Read (using a Switch)</a:t>
            </a:r>
            <a:endParaRPr lang="en-US" sz="2800" dirty="0">
              <a:solidFill>
                <a:srgbClr val="FFC000"/>
              </a:solidFill>
            </a:endParaRPr>
          </a:p>
        </p:txBody>
      </p:sp>
      <p:sp>
        <p:nvSpPr>
          <p:cNvPr id="4" name="Date Placeholder 3"/>
          <p:cNvSpPr>
            <a:spLocks noGrp="1"/>
          </p:cNvSpPr>
          <p:nvPr>
            <p:ph type="dt" sz="half" idx="10"/>
          </p:nvPr>
        </p:nvSpPr>
        <p:spPr>
          <a:xfrm>
            <a:off x="699248" y="6357938"/>
            <a:ext cx="967628" cy="304800"/>
          </a:xfrm>
        </p:spPr>
        <p:txBody>
          <a:bodyPr/>
          <a:lstStyle/>
          <a:p>
            <a:r>
              <a:rPr lang="en-US" smtClean="0"/>
              <a:t>15 June 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26</a:t>
            </a:fld>
            <a:endParaRPr lang="en-US"/>
          </a:p>
        </p:txBody>
      </p:sp>
      <p:sp>
        <p:nvSpPr>
          <p:cNvPr id="11" name="Content Placeholder 2"/>
          <p:cNvSpPr txBox="1">
            <a:spLocks/>
          </p:cNvSpPr>
          <p:nvPr/>
        </p:nvSpPr>
        <p:spPr bwMode="auto">
          <a:xfrm>
            <a:off x="1389530" y="1948071"/>
            <a:ext cx="5997389" cy="256429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defTabSz="914400" rtl="0" eaLnBrk="1" fontAlgn="base" latinLnBrk="0" hangingPunct="1">
              <a:lnSpc>
                <a:spcPct val="100000"/>
              </a:lnSpc>
              <a:spcBef>
                <a:spcPct val="60000"/>
              </a:spcBef>
              <a:spcAft>
                <a:spcPct val="0"/>
              </a:spcAft>
              <a:buClrTx/>
              <a:buSzTx/>
              <a:buFontTx/>
              <a:buNone/>
              <a:tabLst/>
              <a:defRPr/>
            </a:pPr>
            <a:r>
              <a:rPr lang="en-US" sz="2800" kern="0" dirty="0" smtClean="0">
                <a:solidFill>
                  <a:srgbClr val="FF0000"/>
                </a:solidFill>
                <a:latin typeface="+mn-lt"/>
              </a:rPr>
              <a:t>Congratulations!  </a:t>
            </a:r>
          </a:p>
          <a:p>
            <a:pPr marL="0" marR="0" lvl="0" indent="0" defTabSz="914400" rtl="0" eaLnBrk="1" fontAlgn="base" latinLnBrk="0" hangingPunct="1">
              <a:lnSpc>
                <a:spcPct val="100000"/>
              </a:lnSpc>
              <a:spcBef>
                <a:spcPct val="60000"/>
              </a:spcBef>
              <a:spcAft>
                <a:spcPct val="0"/>
              </a:spcAft>
              <a:buClrTx/>
              <a:buSzTx/>
              <a:buFontTx/>
              <a:buNone/>
              <a:tabLst/>
              <a:defRPr/>
            </a:pPr>
            <a:r>
              <a:rPr lang="en-US" sz="2800" kern="0" dirty="0" smtClean="0">
                <a:solidFill>
                  <a:srgbClr val="00FF99"/>
                </a:solidFill>
                <a:latin typeface="+mn-lt"/>
              </a:rPr>
              <a:t>You’ve now completed your second project and learned a lot about using a microcontroller and coding software!</a:t>
            </a:r>
            <a:endParaRPr kumimoji="0" lang="en-US" sz="2800" b="0" i="0" u="none" strike="noStrike" kern="0" cap="none" spc="0" normalizeH="0" baseline="0" noProof="0" dirty="0">
              <a:ln>
                <a:noFill/>
              </a:ln>
              <a:solidFill>
                <a:srgbClr val="00FF99"/>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nodeType="withEffect">
                                  <p:stCondLst>
                                    <p:cond delay="0"/>
                                  </p:stCondLst>
                                  <p:childTnLst>
                                    <p:anim calcmode="discrete" valueType="str">
                                      <p:cBhvr>
                                        <p:cTn id="6"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fill="hold" grpId="0" nodeType="afterEffect">
                                  <p:stCondLst>
                                    <p:cond delay="0"/>
                                  </p:stCondLst>
                                  <p:childTnLst>
                                    <p:anim calcmode="discrete" valueType="str">
                                      <p:cBhvr>
                                        <p:cTn id="9"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fill="hold" grpId="1" nodeType="afterEffect">
                                  <p:stCondLst>
                                    <p:cond delay="0"/>
                                  </p:stCondLst>
                                  <p:childTnLst>
                                    <p:anim calcmode="discrete" valueType="str">
                                      <p:cBhvr>
                                        <p:cTn id="12"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20" presetClass="emph" presetSubtype="0" fill="hold" grpId="0" nodeType="clickEffect">
                                  <p:stCondLst>
                                    <p:cond delay="0"/>
                                  </p:stCondLst>
                                  <p:iterate type="lt">
                                    <p:tmPct val="10000"/>
                                  </p:iterate>
                                  <p:childTnLst>
                                    <p:set>
                                      <p:cBhvr override="childStyle">
                                        <p:cTn id="16" dur="250" autoRev="1" fill="hold"/>
                                        <p:tgtEl>
                                          <p:spTgt spid="11"/>
                                        </p:tgtEl>
                                        <p:attrNameLst>
                                          <p:attrName>style.color</p:attrName>
                                        </p:attrNameLst>
                                      </p:cBhvr>
                                      <p:to>
                                        <p:clrVal>
                                          <a:schemeClr val="bg2"/>
                                        </p:clrVal>
                                      </p:to>
                                    </p:set>
                                    <p:set>
                                      <p:cBhvr>
                                        <p:cTn id="17" dur="250" autoRev="1" fill="hold"/>
                                        <p:tgtEl>
                                          <p:spTgt spid="11"/>
                                        </p:tgtEl>
                                        <p:attrNameLst>
                                          <p:attrName>fillcolor</p:attrName>
                                        </p:attrNameLst>
                                      </p:cBhvr>
                                      <p:to>
                                        <p:clrVal>
                                          <a:schemeClr val="bg2"/>
                                        </p:clrVal>
                                      </p:to>
                                    </p:set>
                                    <p:set>
                                      <p:cBhvr>
                                        <p:cTn id="18" dur="250" autoRev="1" fill="hold"/>
                                        <p:tgtEl>
                                          <p:spTgt spid="11"/>
                                        </p:tgtEl>
                                        <p:attrNameLst>
                                          <p:attrName>fill.type</p:attrName>
                                        </p:attrNameLst>
                                      </p:cBhvr>
                                      <p:to>
                                        <p:strVal val="solid"/>
                                      </p:to>
                                    </p:set>
                                  </p:childTnLst>
                                </p:cTn>
                              </p:par>
                            </p:childTnLst>
                          </p:cTn>
                        </p:par>
                        <p:par>
                          <p:cTn id="19" fill="hold">
                            <p:stCondLst>
                              <p:cond delay="5900"/>
                            </p:stCondLst>
                            <p:childTnLst>
                              <p:par>
                                <p:cTn id="20" presetID="35" presetClass="emph" presetSubtype="0" fill="hold" grpId="2" nodeType="afterEffect">
                                  <p:stCondLst>
                                    <p:cond delay="0"/>
                                  </p:stCondLst>
                                  <p:childTnLst>
                                    <p:anim calcmode="discrete" valueType="str">
                                      <p:cBhvr>
                                        <p:cTn id="21"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par>
                          <p:cTn id="22" fill="hold">
                            <p:stCondLst>
                              <p:cond delay="6900"/>
                            </p:stCondLst>
                            <p:childTnLst>
                              <p:par>
                                <p:cTn id="23" presetID="35" presetClass="emph" presetSubtype="0" fill="hold" grpId="3" nodeType="afterEffect">
                                  <p:stCondLst>
                                    <p:cond delay="0"/>
                                  </p:stCondLst>
                                  <p:childTnLst>
                                    <p:anim calcmode="discrete" valueType="str">
                                      <p:cBhvr>
                                        <p:cTn id="24"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3" grpId="2" build="p"/>
      <p:bldP spid="3" grpId="3" build="p"/>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5" name="Picture 3" descr="intel_rgb_1700tag"/>
          <p:cNvPicPr>
            <a:picLocks noChangeAspect="1" noChangeArrowheads="1"/>
          </p:cNvPicPr>
          <p:nvPr/>
        </p:nvPicPr>
        <p:blipFill>
          <a:blip r:embed="rId3" cstate="print"/>
          <a:srcRect l="9770" t="18408" r="7132" b="18727"/>
          <a:stretch>
            <a:fillRect/>
          </a:stretch>
        </p:blipFill>
        <p:spPr bwMode="auto">
          <a:xfrm>
            <a:off x="3189288" y="2486025"/>
            <a:ext cx="4575175" cy="1836738"/>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24</a:t>
            </a:r>
            <a:r>
              <a:rPr lang="en-US" dirty="0" smtClean="0"/>
              <a:t> June, </a:t>
            </a:r>
            <a:r>
              <a:rPr lang="en-US" dirty="0" smtClean="0"/>
              <a:t>2012</a:t>
            </a:r>
            <a:endParaRPr lang="en-US" dirty="0"/>
          </a:p>
        </p:txBody>
      </p:sp>
      <p:sp>
        <p:nvSpPr>
          <p:cNvPr id="3" name="Footer Placeholder 2"/>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4" name="Slide Number Placeholder 3"/>
          <p:cNvSpPr>
            <a:spLocks noGrp="1"/>
          </p:cNvSpPr>
          <p:nvPr>
            <p:ph type="sldNum" sz="quarter" idx="12"/>
          </p:nvPr>
        </p:nvSpPr>
        <p:spPr/>
        <p:txBody>
          <a:bodyPr/>
          <a:lstStyle/>
          <a:p>
            <a:fld id="{D803AFA9-E05E-4258-88C1-C93E0DB823BE}" type="slidenum">
              <a:rPr lang="en-US" smtClean="0"/>
              <a:pPr/>
              <a:t>28</a:t>
            </a:fld>
            <a:endParaRPr lang="en-US"/>
          </a:p>
        </p:txBody>
      </p:sp>
      <p:sp>
        <p:nvSpPr>
          <p:cNvPr id="5" name="TextBox 4"/>
          <p:cNvSpPr txBox="1"/>
          <p:nvPr/>
        </p:nvSpPr>
        <p:spPr>
          <a:xfrm>
            <a:off x="1810871" y="1918447"/>
            <a:ext cx="4930588" cy="646331"/>
          </a:xfrm>
          <a:prstGeom prst="rect">
            <a:avLst/>
          </a:prstGeom>
          <a:noFill/>
        </p:spPr>
        <p:txBody>
          <a:bodyPr wrap="square" rtlCol="0">
            <a:spAutoFit/>
          </a:bodyPr>
          <a:lstStyle/>
          <a:p>
            <a:r>
              <a:rPr lang="en-US" sz="3600" dirty="0" smtClean="0"/>
              <a:t>Backup</a:t>
            </a:r>
            <a:endParaRPr lang="en-US" sz="3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773" y="140970"/>
            <a:ext cx="3669347" cy="509270"/>
          </a:xfrm>
        </p:spPr>
        <p:txBody>
          <a:bodyPr/>
          <a:lstStyle/>
          <a:p>
            <a:pPr marL="1276350" indent="-1276350"/>
            <a:r>
              <a:rPr lang="en-US" dirty="0" smtClean="0"/>
              <a:t>Installing Software</a:t>
            </a:r>
          </a:p>
        </p:txBody>
      </p:sp>
      <p:sp>
        <p:nvSpPr>
          <p:cNvPr id="3" name="Content Placeholder 2"/>
          <p:cNvSpPr>
            <a:spLocks noGrp="1"/>
          </p:cNvSpPr>
          <p:nvPr>
            <p:ph idx="1"/>
          </p:nvPr>
        </p:nvSpPr>
        <p:spPr>
          <a:xfrm>
            <a:off x="304800" y="693921"/>
            <a:ext cx="3119120" cy="433839"/>
          </a:xfrm>
        </p:spPr>
        <p:txBody>
          <a:bodyPr/>
          <a:lstStyle/>
          <a:p>
            <a:r>
              <a:rPr lang="en-US" dirty="0" smtClean="0">
                <a:solidFill>
                  <a:srgbClr val="00FF99"/>
                </a:solidFill>
              </a:rPr>
              <a:t>Lots of online tutorials.</a:t>
            </a:r>
            <a:endParaRPr lang="en-US" dirty="0">
              <a:solidFill>
                <a:srgbClr val="00FF99"/>
              </a:solidFill>
            </a:endParaRPr>
          </a:p>
        </p:txBody>
      </p:sp>
      <p:sp>
        <p:nvSpPr>
          <p:cNvPr id="4" name="Date Placeholder 3"/>
          <p:cNvSpPr>
            <a:spLocks noGrp="1"/>
          </p:cNvSpPr>
          <p:nvPr>
            <p:ph type="dt" sz="half" idx="10"/>
          </p:nvPr>
        </p:nvSpPr>
        <p:spPr>
          <a:xfrm>
            <a:off x="715224" y="6357938"/>
            <a:ext cx="951651"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29</a:t>
            </a:fld>
            <a:endParaRPr lang="en-US" dirty="0"/>
          </a:p>
        </p:txBody>
      </p:sp>
      <p:sp>
        <p:nvSpPr>
          <p:cNvPr id="14" name="Content Placeholder 2"/>
          <p:cNvSpPr txBox="1">
            <a:spLocks/>
          </p:cNvSpPr>
          <p:nvPr/>
        </p:nvSpPr>
        <p:spPr bwMode="auto">
          <a:xfrm>
            <a:off x="325120" y="1171441"/>
            <a:ext cx="1696720" cy="39319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lang="en-US" sz="1800" kern="0" dirty="0" smtClean="0">
                <a:solidFill>
                  <a:srgbClr val="00FF99"/>
                </a:solidFill>
                <a:latin typeface="+mn-lt"/>
              </a:rPr>
              <a:t>Windows</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sp>
        <p:nvSpPr>
          <p:cNvPr id="18" name="Content Placeholder 2"/>
          <p:cNvSpPr txBox="1">
            <a:spLocks/>
          </p:cNvSpPr>
          <p:nvPr/>
        </p:nvSpPr>
        <p:spPr bwMode="auto">
          <a:xfrm>
            <a:off x="304800" y="2766561"/>
            <a:ext cx="1016000" cy="39319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Linux</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19" name="Content Placeholder 2"/>
          <p:cNvSpPr txBox="1">
            <a:spLocks/>
          </p:cNvSpPr>
          <p:nvPr/>
        </p:nvSpPr>
        <p:spPr bwMode="auto">
          <a:xfrm>
            <a:off x="589280" y="1567681"/>
            <a:ext cx="4541520" cy="39319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lgn="l" eaLnBrk="1" hangingPunct="1">
              <a:spcBef>
                <a:spcPct val="60000"/>
              </a:spcBef>
              <a:defRPr/>
            </a:pPr>
            <a:r>
              <a:rPr lang="en-US" sz="1800" kern="0" dirty="0" smtClean="0">
                <a:solidFill>
                  <a:srgbClr val="00FF99"/>
                </a:solidFill>
                <a:latin typeface="+mn-lt"/>
              </a:rPr>
              <a:t>http://arduino.cc/en/Guide/Windows</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sp>
        <p:nvSpPr>
          <p:cNvPr id="20" name="Content Placeholder 2"/>
          <p:cNvSpPr txBox="1">
            <a:spLocks/>
          </p:cNvSpPr>
          <p:nvPr/>
        </p:nvSpPr>
        <p:spPr bwMode="auto">
          <a:xfrm>
            <a:off x="284480" y="1984241"/>
            <a:ext cx="1625600" cy="34239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lang="en-US" sz="1800" kern="0" dirty="0" smtClean="0">
                <a:solidFill>
                  <a:schemeClr val="tx2">
                    <a:lumMod val="60000"/>
                    <a:lumOff val="40000"/>
                  </a:schemeClr>
                </a:solidFill>
                <a:latin typeface="+mn-lt"/>
              </a:rPr>
              <a:t>Mac OS X</a:t>
            </a:r>
            <a:endParaRPr kumimoji="0" lang="en-US" sz="1800" b="0" i="0" u="none" strike="noStrike" kern="0" cap="none" spc="0" normalizeH="0" baseline="0" noProof="0" dirty="0">
              <a:ln>
                <a:noFill/>
              </a:ln>
              <a:solidFill>
                <a:schemeClr val="tx2">
                  <a:lumMod val="60000"/>
                  <a:lumOff val="40000"/>
                </a:schemeClr>
              </a:solidFill>
              <a:effectLst/>
              <a:uLnTx/>
              <a:uFillTx/>
              <a:latin typeface="+mn-lt"/>
              <a:ea typeface="+mn-ea"/>
              <a:cs typeface="+mn-cs"/>
            </a:endParaRPr>
          </a:p>
        </p:txBody>
      </p:sp>
      <p:sp>
        <p:nvSpPr>
          <p:cNvPr id="21" name="Content Placeholder 2"/>
          <p:cNvSpPr txBox="1">
            <a:spLocks/>
          </p:cNvSpPr>
          <p:nvPr/>
        </p:nvSpPr>
        <p:spPr bwMode="auto">
          <a:xfrm>
            <a:off x="629920" y="2299201"/>
            <a:ext cx="4378960" cy="38303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lgn="l" eaLnBrk="1" hangingPunct="1">
              <a:spcBef>
                <a:spcPct val="60000"/>
              </a:spcBef>
              <a:defRPr/>
            </a:pPr>
            <a:r>
              <a:rPr lang="en-US" sz="1800" kern="0" dirty="0" smtClean="0">
                <a:solidFill>
                  <a:schemeClr val="tx2">
                    <a:lumMod val="60000"/>
                    <a:lumOff val="40000"/>
                  </a:schemeClr>
                </a:solidFill>
                <a:latin typeface="+mn-lt"/>
              </a:rPr>
              <a:t>http://arduino.cc/hu/Guide/MacOSX</a:t>
            </a:r>
            <a:endParaRPr kumimoji="0" lang="en-US" sz="1800" b="0" i="0" u="none" strike="noStrike" kern="0" cap="none" spc="0" normalizeH="0" baseline="0" noProof="0" dirty="0">
              <a:ln>
                <a:noFill/>
              </a:ln>
              <a:solidFill>
                <a:schemeClr val="tx2">
                  <a:lumMod val="60000"/>
                  <a:lumOff val="40000"/>
                </a:schemeClr>
              </a:solidFill>
              <a:effectLst/>
              <a:uLnTx/>
              <a:uFillTx/>
              <a:latin typeface="+mn-lt"/>
              <a:ea typeface="+mn-ea"/>
              <a:cs typeface="+mn-cs"/>
            </a:endParaRPr>
          </a:p>
        </p:txBody>
      </p:sp>
      <p:sp>
        <p:nvSpPr>
          <p:cNvPr id="22" name="Content Placeholder 2"/>
          <p:cNvSpPr txBox="1">
            <a:spLocks/>
          </p:cNvSpPr>
          <p:nvPr/>
        </p:nvSpPr>
        <p:spPr bwMode="auto">
          <a:xfrm>
            <a:off x="619760" y="3112001"/>
            <a:ext cx="6746240" cy="38303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lgn="l" eaLnBrk="1" hangingPunct="1">
              <a:spcBef>
                <a:spcPct val="60000"/>
              </a:spcBef>
              <a:defRPr/>
            </a:pPr>
            <a:r>
              <a:rPr lang="en-US" sz="1800" kern="0" dirty="0" smtClean="0">
                <a:solidFill>
                  <a:schemeClr val="bg2">
                    <a:lumMod val="60000"/>
                    <a:lumOff val="40000"/>
                  </a:schemeClr>
                </a:solidFill>
                <a:latin typeface="+mn-lt"/>
              </a:rPr>
              <a:t>http://www.arduino.cc/playground/Learning/Linux</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15" name="Content Placeholder 2"/>
          <p:cNvSpPr txBox="1">
            <a:spLocks/>
          </p:cNvSpPr>
          <p:nvPr/>
        </p:nvSpPr>
        <p:spPr bwMode="auto">
          <a:xfrm>
            <a:off x="375920" y="5662161"/>
            <a:ext cx="6746240" cy="38303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lgn="l" eaLnBrk="1" hangingPunct="1">
              <a:spcBef>
                <a:spcPct val="60000"/>
              </a:spcBef>
              <a:defRPr/>
            </a:pPr>
            <a:r>
              <a:rPr lang="en-US" sz="1800" kern="0" dirty="0" smtClean="0">
                <a:solidFill>
                  <a:schemeClr val="bg2">
                    <a:lumMod val="60000"/>
                    <a:lumOff val="40000"/>
                  </a:schemeClr>
                </a:solidFill>
                <a:latin typeface="+mn-lt"/>
              </a:rPr>
              <a:t>http://www.wikihow.com/Write-Arduino-Software-in-C</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16" name="Content Placeholder 2"/>
          <p:cNvSpPr txBox="1">
            <a:spLocks/>
          </p:cNvSpPr>
          <p:nvPr/>
        </p:nvSpPr>
        <p:spPr bwMode="auto">
          <a:xfrm>
            <a:off x="751840" y="3477761"/>
            <a:ext cx="7863840" cy="1856239"/>
          </a:xfrm>
          <a:prstGeom prst="rect">
            <a:avLst/>
          </a:prstGeom>
          <a:noFill/>
          <a:ln w="9525">
            <a:noFill/>
            <a:miter lim="800000"/>
            <a:headEnd/>
            <a:tailEnd/>
          </a:ln>
          <a:effectLst/>
        </p:spPr>
        <p:txBody>
          <a:bodyPr vert="horz" wrap="square" lIns="0" tIns="0" rIns="0" bIns="0" numCol="3" anchor="t" anchorCtr="0" compatLnSpc="1">
            <a:prstTxWarp prst="textNoShape">
              <a:avLst/>
            </a:prstTxWarp>
          </a:bodyPr>
          <a:lstStyle/>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ArchLinux</a:t>
            </a:r>
            <a:r>
              <a:rPr lang="en-US" sz="1800" kern="0" dirty="0" smtClean="0">
                <a:solidFill>
                  <a:schemeClr val="bg2">
                    <a:lumMod val="60000"/>
                    <a:lumOff val="40000"/>
                  </a:schemeClr>
                </a:solidFill>
                <a:latin typeface="+mn-lt"/>
              </a:rPr>
              <a:t> </a:t>
            </a:r>
          </a:p>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Debian</a:t>
            </a:r>
            <a:r>
              <a:rPr lang="en-US" sz="1800" kern="0" dirty="0" smtClean="0">
                <a:solidFill>
                  <a:schemeClr val="bg2">
                    <a:lumMod val="60000"/>
                    <a:lumOff val="40000"/>
                  </a:schemeClr>
                </a:solidFill>
                <a:latin typeface="+mn-lt"/>
              </a:rPr>
              <a:t> </a:t>
            </a:r>
          </a:p>
          <a:p>
            <a:pPr lvl="0" algn="l" eaLnBrk="1" hangingPunct="1">
              <a:spcBef>
                <a:spcPct val="60000"/>
              </a:spcBef>
              <a:defRPr/>
            </a:pPr>
            <a:r>
              <a:rPr lang="en-US" sz="1800" kern="0" dirty="0" smtClean="0">
                <a:solidFill>
                  <a:schemeClr val="bg2">
                    <a:lumMod val="60000"/>
                    <a:lumOff val="40000"/>
                  </a:schemeClr>
                </a:solidFill>
                <a:latin typeface="+mn-lt"/>
              </a:rPr>
              <a:t>•Fedora </a:t>
            </a:r>
          </a:p>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Gentoo</a:t>
            </a:r>
            <a:r>
              <a:rPr lang="en-US" sz="1800" kern="0" dirty="0" smtClean="0">
                <a:solidFill>
                  <a:schemeClr val="bg2">
                    <a:lumMod val="60000"/>
                    <a:lumOff val="40000"/>
                  </a:schemeClr>
                </a:solidFill>
                <a:latin typeface="+mn-lt"/>
              </a:rPr>
              <a:t> </a:t>
            </a:r>
          </a:p>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openSUSE</a:t>
            </a:r>
            <a:r>
              <a:rPr lang="en-US" sz="1800" kern="0" dirty="0" smtClean="0">
                <a:solidFill>
                  <a:schemeClr val="bg2">
                    <a:lumMod val="60000"/>
                    <a:lumOff val="40000"/>
                  </a:schemeClr>
                </a:solidFill>
                <a:latin typeface="+mn-lt"/>
              </a:rPr>
              <a:t> </a:t>
            </a:r>
          </a:p>
          <a:p>
            <a:pPr lvl="0" algn="l" eaLnBrk="1" hangingPunct="1">
              <a:spcBef>
                <a:spcPct val="60000"/>
              </a:spcBef>
              <a:defRPr/>
            </a:pPr>
            <a:r>
              <a:rPr lang="en-US" sz="1800" kern="0" dirty="0" smtClean="0">
                <a:solidFill>
                  <a:schemeClr val="bg2">
                    <a:lumMod val="60000"/>
                    <a:lumOff val="40000"/>
                  </a:schemeClr>
                </a:solidFill>
                <a:latin typeface="+mn-lt"/>
              </a:rPr>
              <a:t>•Puppy </a:t>
            </a:r>
          </a:p>
          <a:p>
            <a:pPr lvl="0" algn="l" eaLnBrk="1" hangingPunct="1">
              <a:spcBef>
                <a:spcPct val="60000"/>
              </a:spcBef>
              <a:defRPr/>
            </a:pPr>
            <a:r>
              <a:rPr lang="en-US" sz="1800" kern="0" dirty="0" smtClean="0">
                <a:solidFill>
                  <a:schemeClr val="bg2">
                    <a:lumMod val="60000"/>
                    <a:lumOff val="40000"/>
                  </a:schemeClr>
                </a:solidFill>
                <a:latin typeface="+mn-lt"/>
              </a:rPr>
              <a:t>•Pussy </a:t>
            </a:r>
          </a:p>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Slackware</a:t>
            </a:r>
            <a:r>
              <a:rPr lang="en-US" sz="1800" kern="0" dirty="0" smtClean="0">
                <a:solidFill>
                  <a:schemeClr val="bg2">
                    <a:lumMod val="60000"/>
                    <a:lumOff val="40000"/>
                  </a:schemeClr>
                </a:solidFill>
                <a:latin typeface="+mn-lt"/>
              </a:rPr>
              <a:t> </a:t>
            </a:r>
          </a:p>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Ubuntu</a:t>
            </a:r>
            <a:r>
              <a:rPr lang="en-US" sz="1800" kern="0" dirty="0" smtClean="0">
                <a:solidFill>
                  <a:schemeClr val="bg2">
                    <a:lumMod val="60000"/>
                    <a:lumOff val="40000"/>
                  </a:schemeClr>
                </a:solidFill>
                <a:latin typeface="+mn-lt"/>
              </a:rPr>
              <a:t> </a:t>
            </a:r>
          </a:p>
          <a:p>
            <a:pPr lvl="0" algn="l" eaLnBrk="1" hangingPunct="1">
              <a:spcBef>
                <a:spcPct val="60000"/>
              </a:spcBef>
              <a:defRPr/>
            </a:pPr>
            <a:r>
              <a:rPr lang="en-US" sz="1800" kern="0" dirty="0" smtClean="0">
                <a:solidFill>
                  <a:schemeClr val="bg2">
                    <a:lumMod val="60000"/>
                    <a:lumOff val="40000"/>
                  </a:schemeClr>
                </a:solidFill>
                <a:latin typeface="+mn-lt"/>
              </a:rPr>
              <a:t>•</a:t>
            </a:r>
            <a:r>
              <a:rPr lang="en-US" sz="1800" kern="0" dirty="0" err="1" smtClean="0">
                <a:solidFill>
                  <a:schemeClr val="bg2">
                    <a:lumMod val="60000"/>
                    <a:lumOff val="40000"/>
                  </a:schemeClr>
                </a:solidFill>
                <a:latin typeface="+mn-lt"/>
              </a:rPr>
              <a:t>Xandros</a:t>
            </a:r>
            <a:r>
              <a:rPr lang="en-US" sz="1800" kern="0" dirty="0" smtClean="0">
                <a:solidFill>
                  <a:schemeClr val="bg2">
                    <a:lumMod val="60000"/>
                    <a:lumOff val="40000"/>
                  </a:schemeClr>
                </a:solidFill>
                <a:latin typeface="+mn-lt"/>
              </a:rPr>
              <a:t> (</a:t>
            </a:r>
            <a:r>
              <a:rPr lang="en-US" sz="1800" kern="0" dirty="0" err="1" smtClean="0">
                <a:solidFill>
                  <a:schemeClr val="bg2">
                    <a:lumMod val="60000"/>
                    <a:lumOff val="40000"/>
                  </a:schemeClr>
                </a:solidFill>
                <a:latin typeface="+mn-lt"/>
              </a:rPr>
              <a:t>Debian</a:t>
            </a:r>
            <a:r>
              <a:rPr lang="en-US" sz="1800" kern="0" dirty="0" smtClean="0">
                <a:solidFill>
                  <a:schemeClr val="bg2">
                    <a:lumMod val="60000"/>
                    <a:lumOff val="40000"/>
                  </a:schemeClr>
                </a:solidFill>
                <a:latin typeface="+mn-lt"/>
              </a:rPr>
              <a:t> derivative) on Asus </a:t>
            </a:r>
            <a:r>
              <a:rPr lang="en-US" sz="1800" kern="0" dirty="0" err="1" smtClean="0">
                <a:solidFill>
                  <a:schemeClr val="bg2">
                    <a:lumMod val="60000"/>
                    <a:lumOff val="40000"/>
                  </a:schemeClr>
                </a:solidFill>
                <a:latin typeface="+mn-lt"/>
              </a:rPr>
              <a:t>Eee</a:t>
            </a:r>
            <a:r>
              <a:rPr lang="en-US" sz="1800" kern="0" dirty="0" smtClean="0">
                <a:solidFill>
                  <a:schemeClr val="bg2">
                    <a:lumMod val="60000"/>
                    <a:lumOff val="40000"/>
                  </a:schemeClr>
                </a:solidFill>
                <a:latin typeface="+mn-lt"/>
              </a:rPr>
              <a:t> PC </a:t>
            </a:r>
          </a:p>
          <a:p>
            <a:pPr lvl="0" algn="l" eaLnBrk="1" hangingPunct="1">
              <a:spcBef>
                <a:spcPct val="60000"/>
              </a:spcBef>
              <a:defRPr/>
            </a:pPr>
            <a:r>
              <a:rPr lang="en-US" sz="1800" kern="0" dirty="0" smtClean="0">
                <a:solidFill>
                  <a:schemeClr val="bg2">
                    <a:lumMod val="60000"/>
                    <a:lumOff val="40000"/>
                  </a:schemeClr>
                </a:solidFill>
                <a:latin typeface="+mn-lt"/>
              </a:rPr>
              <a:t>•All, "the hard way" </a:t>
            </a:r>
            <a:endParaRPr lang="en-US" sz="1800" kern="0" dirty="0">
              <a:solidFill>
                <a:schemeClr val="bg2">
                  <a:lumMod val="60000"/>
                  <a:lumOff val="4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fltVal val="0"/>
                                          </p:val>
                                        </p:tav>
                                        <p:tav tm="100000">
                                          <p:val>
                                            <p:strVal val="#ppt_w"/>
                                          </p:val>
                                        </p:tav>
                                      </p:tavLst>
                                    </p:anim>
                                    <p:anim calcmode="lin" valueType="num">
                                      <p:cBhvr>
                                        <p:cTn id="22" dur="1000" fill="hold"/>
                                        <p:tgtEl>
                                          <p:spTgt spid="20"/>
                                        </p:tgtEl>
                                        <p:attrNameLst>
                                          <p:attrName>ppt_h</p:attrName>
                                        </p:attrNameLst>
                                      </p:cBhvr>
                                      <p:tavLst>
                                        <p:tav tm="0">
                                          <p:val>
                                            <p:fltVal val="0"/>
                                          </p:val>
                                        </p:tav>
                                        <p:tav tm="100000">
                                          <p:val>
                                            <p:strVal val="#ppt_h"/>
                                          </p:val>
                                        </p:tav>
                                      </p:tavLst>
                                    </p:anim>
                                    <p:anim calcmode="lin" valueType="num">
                                      <p:cBhvr>
                                        <p:cTn id="23"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0"/>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 calcmode="lin" valueType="num">
                                      <p:cBhvr>
                                        <p:cTn id="29"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8"/>
                                        </p:tgtEl>
                                        <p:attrNameLst>
                                          <p:attrName>ppt_y</p:attrName>
                                        </p:attrNameLst>
                                      </p:cBhvr>
                                      <p:tavLst>
                                        <p:tav tm="0">
                                          <p:val>
                                            <p:strVal val="#ppt_y"/>
                                          </p:val>
                                        </p:tav>
                                        <p:tav tm="100000">
                                          <p:val>
                                            <p:strVal val="#ppt_y"/>
                                          </p:val>
                                        </p:tav>
                                      </p:tavLst>
                                    </p:anim>
                                    <p:anim calcmode="lin" valueType="num">
                                      <p:cBhvr>
                                        <p:cTn id="3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8"/>
                                        </p:tgtEl>
                                      </p:cBhvr>
                                    </p:animEffect>
                                  </p:childTnLst>
                                </p:cTn>
                              </p:par>
                              <p:par>
                                <p:cTn id="40" presetID="41" presetClass="entr" presetSubtype="0" fill="hold" grpId="0" nodeType="with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2"/>
                                        </p:tgtEl>
                                        <p:attrNameLst>
                                          <p:attrName>ppt_y</p:attrName>
                                        </p:attrNameLst>
                                      </p:cBhvr>
                                      <p:tavLst>
                                        <p:tav tm="0">
                                          <p:val>
                                            <p:strVal val="#ppt_y"/>
                                          </p:val>
                                        </p:tav>
                                        <p:tav tm="100000">
                                          <p:val>
                                            <p:strVal val="#ppt_y"/>
                                          </p:val>
                                        </p:tav>
                                      </p:tavLst>
                                    </p:anim>
                                    <p:anim calcmode="lin" valueType="num">
                                      <p:cBhvr>
                                        <p:cTn id="44"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2"/>
                                        </p:tgtEl>
                                      </p:cBhvr>
                                    </p:animEffect>
                                  </p:childTnLst>
                                </p:cTn>
                              </p:par>
                              <p:par>
                                <p:cTn id="47" presetID="41" presetClass="entr" presetSubtype="0" fill="hold" grpId="0" nodeType="withEffect">
                                  <p:stCondLst>
                                    <p:cond delay="0"/>
                                  </p:stCondLst>
                                  <p:iterate type="lt">
                                    <p:tmPct val="10000"/>
                                  </p:iterate>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6"/>
                                        </p:tgtEl>
                                        <p:attrNameLst>
                                          <p:attrName>ppt_y</p:attrName>
                                        </p:attrNameLst>
                                      </p:cBhvr>
                                      <p:tavLst>
                                        <p:tav tm="0">
                                          <p:val>
                                            <p:strVal val="#ppt_y"/>
                                          </p:val>
                                        </p:tav>
                                        <p:tav tm="100000">
                                          <p:val>
                                            <p:strVal val="#ppt_y"/>
                                          </p:val>
                                        </p:tav>
                                      </p:tavLst>
                                    </p:anim>
                                    <p:anim calcmode="lin" valueType="num">
                                      <p:cBhvr>
                                        <p:cTn id="51"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P spid="21" grpId="0"/>
      <p:bldP spid="2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45436" y="6357938"/>
            <a:ext cx="921440" cy="304800"/>
          </a:xfrm>
        </p:spPr>
        <p:txBody>
          <a:bodyPr/>
          <a:lstStyle/>
          <a:p>
            <a:r>
              <a:rPr lang="en-US" dirty="0" smtClean="0"/>
              <a:t> 24 </a:t>
            </a:r>
            <a:r>
              <a:rPr lang="en-US" dirty="0" smtClean="0"/>
              <a:t>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p>
          <a:p>
            <a:endParaRPr lang="en-US" dirty="0"/>
          </a:p>
        </p:txBody>
      </p:sp>
      <p:sp>
        <p:nvSpPr>
          <p:cNvPr id="6" name="Slide Number Placeholder 5"/>
          <p:cNvSpPr>
            <a:spLocks noGrp="1"/>
          </p:cNvSpPr>
          <p:nvPr>
            <p:ph type="sldNum" sz="quarter" idx="12"/>
          </p:nvPr>
        </p:nvSpPr>
        <p:spPr/>
        <p:txBody>
          <a:bodyPr/>
          <a:lstStyle/>
          <a:p>
            <a:fld id="{8B583E08-ABCC-4520-B4CB-B2D333BE2C93}" type="slidenum">
              <a:rPr lang="en-US"/>
              <a:pPr/>
              <a:t>3</a:t>
            </a:fld>
            <a:endParaRPr lang="en-US" dirty="0"/>
          </a:p>
        </p:txBody>
      </p:sp>
      <p:pic>
        <p:nvPicPr>
          <p:cNvPr id="2" name="Picture 2"/>
          <p:cNvPicPr>
            <a:picLocks noChangeAspect="1" noChangeArrowheads="1"/>
          </p:cNvPicPr>
          <p:nvPr/>
        </p:nvPicPr>
        <p:blipFill>
          <a:blip r:embed="rId3" cstate="print"/>
          <a:srcRect/>
          <a:stretch>
            <a:fillRect/>
          </a:stretch>
        </p:blipFill>
        <p:spPr bwMode="auto">
          <a:xfrm>
            <a:off x="4282109" y="456373"/>
            <a:ext cx="4495800" cy="1333500"/>
          </a:xfrm>
          <a:prstGeom prst="rect">
            <a:avLst/>
          </a:prstGeom>
          <a:noFill/>
          <a:ln w="9525">
            <a:noFill/>
            <a:miter lim="800000"/>
            <a:headEnd/>
            <a:tailEnd/>
          </a:ln>
        </p:spPr>
      </p:pic>
      <p:sp>
        <p:nvSpPr>
          <p:cNvPr id="12" name="Content Placeholder 11"/>
          <p:cNvSpPr>
            <a:spLocks noGrp="1"/>
          </p:cNvSpPr>
          <p:nvPr>
            <p:ph idx="1"/>
          </p:nvPr>
        </p:nvSpPr>
        <p:spPr>
          <a:xfrm>
            <a:off x="276708" y="1222512"/>
            <a:ext cx="3917605" cy="2554357"/>
          </a:xfrm>
        </p:spPr>
        <p:txBody>
          <a:bodyPr/>
          <a:lstStyle/>
          <a:p>
            <a:r>
              <a:rPr lang="en-US" kern="1200" dirty="0" smtClean="0">
                <a:solidFill>
                  <a:srgbClr val="FFFFFF"/>
                </a:solidFill>
              </a:rPr>
              <a:t>Robotics is the branch of technology that deals with the design, construction, operation, structural disposition, manufacture and application of robots [1] and computer systems for their control, sensory feedback, and information processing.</a:t>
            </a:r>
          </a:p>
          <a:p>
            <a:endParaRPr lang="en-US" dirty="0"/>
          </a:p>
        </p:txBody>
      </p:sp>
      <p:sp>
        <p:nvSpPr>
          <p:cNvPr id="13" name="Title 12"/>
          <p:cNvSpPr>
            <a:spLocks noGrp="1"/>
          </p:cNvSpPr>
          <p:nvPr>
            <p:ph type="title"/>
          </p:nvPr>
        </p:nvSpPr>
        <p:spPr>
          <a:xfrm>
            <a:off x="684213" y="591103"/>
            <a:ext cx="1959596" cy="492263"/>
          </a:xfrm>
        </p:spPr>
        <p:txBody>
          <a:bodyPr/>
          <a:lstStyle/>
          <a:p>
            <a:r>
              <a:rPr lang="en-US" dirty="0" smtClean="0"/>
              <a:t>Robotics</a:t>
            </a:r>
            <a:endParaRPr lang="en-US" dirty="0"/>
          </a:p>
        </p:txBody>
      </p:sp>
      <p:sp>
        <p:nvSpPr>
          <p:cNvPr id="15" name="Rectangle 14"/>
          <p:cNvSpPr/>
          <p:nvPr/>
        </p:nvSpPr>
        <p:spPr>
          <a:xfrm>
            <a:off x="4820477" y="2153985"/>
            <a:ext cx="3995530" cy="2031325"/>
          </a:xfrm>
          <a:prstGeom prst="rect">
            <a:avLst/>
          </a:prstGeom>
        </p:spPr>
        <p:txBody>
          <a:bodyPr wrap="square">
            <a:spAutoFit/>
          </a:bodyPr>
          <a:lstStyle/>
          <a:p>
            <a:r>
              <a:rPr lang="en-US" sz="1800" dirty="0" smtClean="0"/>
              <a:t>A modern passenger airliner is essentially a flying robot, with two humans to manage it. The autopilot can control the plane for each stage of the journey, including takeoff, normal flight, and even landing</a:t>
            </a:r>
            <a:endParaRPr lang="en-US" sz="1800" dirty="0"/>
          </a:p>
        </p:txBody>
      </p:sp>
      <p:sp>
        <p:nvSpPr>
          <p:cNvPr id="16" name="Rectangle 15"/>
          <p:cNvSpPr/>
          <p:nvPr/>
        </p:nvSpPr>
        <p:spPr>
          <a:xfrm>
            <a:off x="566530" y="4210375"/>
            <a:ext cx="4572000" cy="1200329"/>
          </a:xfrm>
          <a:prstGeom prst="rect">
            <a:avLst/>
          </a:prstGeom>
        </p:spPr>
        <p:txBody>
          <a:bodyPr>
            <a:spAutoFit/>
          </a:bodyPr>
          <a:lstStyle/>
          <a:p>
            <a:pPr algn="l"/>
            <a:r>
              <a:rPr lang="en-US" sz="1800" dirty="0" smtClean="0"/>
              <a:t>The mechanical structure of a robot must be controlled to perform tasks.</a:t>
            </a:r>
          </a:p>
          <a:p>
            <a:pPr algn="l"/>
            <a:r>
              <a:rPr lang="en-US" sz="1800" dirty="0" smtClean="0"/>
              <a:t>How to “control” the robot is the focus of Robotics week.</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800" decel="100000"/>
                                        <p:tgtEl>
                                          <p:spTgt spid="15"/>
                                        </p:tgtEl>
                                      </p:cBhvr>
                                    </p:animEffect>
                                    <p:anim calcmode="lin" valueType="num">
                                      <p:cBhvr>
                                        <p:cTn id="14" dur="800" decel="100000" fill="hold"/>
                                        <p:tgtEl>
                                          <p:spTgt spid="15"/>
                                        </p:tgtEl>
                                        <p:attrNameLst>
                                          <p:attrName>style.rotation</p:attrName>
                                        </p:attrNameLst>
                                      </p:cBhvr>
                                      <p:tavLst>
                                        <p:tav tm="0">
                                          <p:val>
                                            <p:fltVal val="-90"/>
                                          </p:val>
                                        </p:tav>
                                        <p:tav tm="100000">
                                          <p:val>
                                            <p:fltVal val="0"/>
                                          </p:val>
                                        </p:tav>
                                      </p:tavLst>
                                    </p:anim>
                                    <p:anim calcmode="lin" valueType="num">
                                      <p:cBhvr>
                                        <p:cTn id="15" dur="800" decel="100000" fill="hold"/>
                                        <p:tgtEl>
                                          <p:spTgt spid="15"/>
                                        </p:tgtEl>
                                        <p:attrNameLst>
                                          <p:attrName>ppt_x</p:attrName>
                                        </p:attrNameLst>
                                      </p:cBhvr>
                                      <p:tavLst>
                                        <p:tav tm="0">
                                          <p:val>
                                            <p:strVal val="#ppt_x+0.4"/>
                                          </p:val>
                                        </p:tav>
                                        <p:tav tm="100000">
                                          <p:val>
                                            <p:strVal val="#ppt_x-0.05"/>
                                          </p:val>
                                        </p:tav>
                                      </p:tavLst>
                                    </p:anim>
                                    <p:anim calcmode="lin" valueType="num">
                                      <p:cBhvr>
                                        <p:cTn id="16" dur="800" decel="100000" fill="hold"/>
                                        <p:tgtEl>
                                          <p:spTgt spid="1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par>
                          <p:cTn id="19" fill="hold">
                            <p:stCondLst>
                              <p:cond delay="1000"/>
                            </p:stCondLst>
                            <p:childTnLst>
                              <p:par>
                                <p:cTn id="20" presetID="47"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Microcontrollers</a:t>
            </a:r>
            <a:endParaRPr lang="en-US" dirty="0"/>
          </a:p>
        </p:txBody>
      </p:sp>
      <p:sp>
        <p:nvSpPr>
          <p:cNvPr id="3" name="Content Placeholder 2"/>
          <p:cNvSpPr>
            <a:spLocks noGrp="1"/>
          </p:cNvSpPr>
          <p:nvPr>
            <p:ph idx="1"/>
          </p:nvPr>
        </p:nvSpPr>
        <p:spPr>
          <a:xfrm>
            <a:off x="303213" y="753035"/>
            <a:ext cx="8237537" cy="1102659"/>
          </a:xfrm>
        </p:spPr>
        <p:txBody>
          <a:bodyPr/>
          <a:lstStyle/>
          <a:p>
            <a:r>
              <a:rPr lang="en-US" dirty="0" smtClean="0"/>
              <a:t>A single chip that contains the processor (the CPU), non-volatile memory for the program (ROM or flash), volatile memory for input and output (RAM), a clock and an I/O control unit.</a:t>
            </a:r>
            <a:endParaRPr lang="en-US" dirty="0"/>
          </a:p>
        </p:txBody>
      </p:sp>
      <p:sp>
        <p:nvSpPr>
          <p:cNvPr id="4" name="Date Placeholder 3"/>
          <p:cNvSpPr>
            <a:spLocks noGrp="1"/>
          </p:cNvSpPr>
          <p:nvPr>
            <p:ph type="dt" sz="half" idx="10"/>
          </p:nvPr>
        </p:nvSpPr>
        <p:spPr>
          <a:xfrm>
            <a:off x="779930" y="6357938"/>
            <a:ext cx="886946" cy="304800"/>
          </a:xfrm>
        </p:spPr>
        <p:txBody>
          <a:bodyPr/>
          <a:lstStyle/>
          <a:p>
            <a:r>
              <a:rPr lang="en-US" dirty="0" smtClean="0"/>
              <a:t>24 </a:t>
            </a:r>
            <a:r>
              <a:rPr lang="en-US" dirty="0" smtClean="0"/>
              <a:t>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dirty="0" smtClean="0"/>
              <a:t>Hardware Basics – </a:t>
            </a:r>
            <a:r>
              <a:rPr lang="en-US" dirty="0" smtClean="0">
                <a:solidFill>
                  <a:schemeClr val="tx2">
                    <a:lumMod val="75000"/>
                  </a:schemeClr>
                </a:solidFill>
              </a:rPr>
              <a:t>Arduino</a:t>
            </a:r>
          </a:p>
        </p:txBody>
      </p:sp>
      <p:sp>
        <p:nvSpPr>
          <p:cNvPr id="6" name="Slide Number Placeholder 5"/>
          <p:cNvSpPr>
            <a:spLocks noGrp="1"/>
          </p:cNvSpPr>
          <p:nvPr>
            <p:ph type="sldNum" sz="quarter" idx="12"/>
          </p:nvPr>
        </p:nvSpPr>
        <p:spPr/>
        <p:txBody>
          <a:bodyPr/>
          <a:lstStyle/>
          <a:p>
            <a:fld id="{72BEE0E2-1597-41FC-9F08-E7CCD95B729E}" type="slidenum">
              <a:rPr lang="en-US" smtClean="0"/>
              <a:pPr/>
              <a:t>4</a:t>
            </a:fld>
            <a:endParaRPr lang="en-US"/>
          </a:p>
        </p:txBody>
      </p:sp>
      <p:sp>
        <p:nvSpPr>
          <p:cNvPr id="7" name="Content Placeholder 2"/>
          <p:cNvSpPr txBox="1">
            <a:spLocks/>
          </p:cNvSpPr>
          <p:nvPr/>
        </p:nvSpPr>
        <p:spPr bwMode="auto">
          <a:xfrm>
            <a:off x="295836" y="4697506"/>
            <a:ext cx="4778188" cy="110265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Microcontrollers are programmable, cheap, small, can handle abuse, require almost zero power, and there are so many varieties to suit every need. </a:t>
            </a:r>
          </a:p>
        </p:txBody>
      </p:sp>
      <p:sp>
        <p:nvSpPr>
          <p:cNvPr id="8" name="Content Placeholder 2"/>
          <p:cNvSpPr txBox="1">
            <a:spLocks/>
          </p:cNvSpPr>
          <p:nvPr/>
        </p:nvSpPr>
        <p:spPr bwMode="auto">
          <a:xfrm>
            <a:off x="5547567" y="4903696"/>
            <a:ext cx="3363352" cy="9502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They are tiny affordable computers that you can put right onto your robot.</a:t>
            </a:r>
            <a:endParaRPr kumimoji="0" lang="en-US" sz="1800" b="0" i="0" u="none" strike="noStrike" kern="0" cap="none" spc="0" normalizeH="0" baseline="0" noProof="0" dirty="0">
              <a:ln>
                <a:noFill/>
              </a:ln>
              <a:solidFill>
                <a:schemeClr val="tx1"/>
              </a:solidFill>
              <a:effectLst/>
              <a:uLnTx/>
              <a:uFillTx/>
              <a:latin typeface="+mn-lt"/>
              <a:ea typeface="+mn-ea"/>
              <a:cs typeface="+mn-cs"/>
            </a:endParaRPr>
          </a:p>
        </p:txBody>
      </p:sp>
      <p:pic>
        <p:nvPicPr>
          <p:cNvPr id="65538" name="Picture 2"/>
          <p:cNvPicPr>
            <a:picLocks noChangeAspect="1" noChangeArrowheads="1"/>
          </p:cNvPicPr>
          <p:nvPr/>
        </p:nvPicPr>
        <p:blipFill>
          <a:blip r:embed="rId3" cstate="print"/>
          <a:srcRect/>
          <a:stretch>
            <a:fillRect/>
          </a:stretch>
        </p:blipFill>
        <p:spPr bwMode="auto">
          <a:xfrm>
            <a:off x="1242033" y="1749145"/>
            <a:ext cx="6091003" cy="26973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1000" fill="hold"/>
                                        <p:tgtEl>
                                          <p:spTgt spid="65538"/>
                                        </p:tgtEl>
                                        <p:attrNameLst>
                                          <p:attrName>ppt_w</p:attrName>
                                        </p:attrNameLst>
                                      </p:cBhvr>
                                      <p:tavLst>
                                        <p:tav tm="0">
                                          <p:val>
                                            <p:fltVal val="0"/>
                                          </p:val>
                                        </p:tav>
                                        <p:tav tm="100000">
                                          <p:val>
                                            <p:strVal val="#ppt_w"/>
                                          </p:val>
                                        </p:tav>
                                      </p:tavLst>
                                    </p:anim>
                                    <p:anim calcmode="lin" valueType="num">
                                      <p:cBhvr>
                                        <p:cTn id="8" dur="1000" fill="hold"/>
                                        <p:tgtEl>
                                          <p:spTgt spid="65538"/>
                                        </p:tgtEl>
                                        <p:attrNameLst>
                                          <p:attrName>ppt_h</p:attrName>
                                        </p:attrNameLst>
                                      </p:cBhvr>
                                      <p:tavLst>
                                        <p:tav tm="0">
                                          <p:val>
                                            <p:fltVal val="0"/>
                                          </p:val>
                                        </p:tav>
                                        <p:tav tm="100000">
                                          <p:val>
                                            <p:strVal val="#ppt_h"/>
                                          </p:val>
                                        </p:tav>
                                      </p:tavLst>
                                    </p:anim>
                                    <p:anim calcmode="lin" valueType="num">
                                      <p:cBhvr>
                                        <p:cTn id="9" dur="1000" fill="hold"/>
                                        <p:tgtEl>
                                          <p:spTgt spid="6553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553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0-#ppt_w/2"/>
                                          </p:val>
                                        </p:tav>
                                        <p:tav tm="100000">
                                          <p:val>
                                            <p:strVal val="#ppt_x"/>
                                          </p:val>
                                        </p:tav>
                                      </p:tavLst>
                                    </p:anim>
                                    <p:anim calcmode="lin" valueType="num">
                                      <p:cBhvr additive="base">
                                        <p:cTn id="16"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000" fill="hold"/>
                                        <p:tgtEl>
                                          <p:spTgt spid="8"/>
                                        </p:tgtEl>
                                        <p:attrNameLst>
                                          <p:attrName>ppt_x</p:attrName>
                                        </p:attrNameLst>
                                      </p:cBhvr>
                                      <p:tavLst>
                                        <p:tav tm="0">
                                          <p:val>
                                            <p:strVal val="1+#ppt_w/2"/>
                                          </p:val>
                                        </p:tav>
                                        <p:tav tm="100000">
                                          <p:val>
                                            <p:strVal val="#ppt_x"/>
                                          </p:val>
                                        </p:tav>
                                      </p:tavLst>
                                    </p:anim>
                                    <p:anim calcmode="lin" valueType="num">
                                      <p:cBhvr additive="base">
                                        <p:cTn id="22" dur="2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Arduino Microcontroller</a:t>
            </a:r>
            <a:endParaRPr lang="en-US" b="0" dirty="0"/>
          </a:p>
        </p:txBody>
      </p:sp>
      <p:sp>
        <p:nvSpPr>
          <p:cNvPr id="3" name="Content Placeholder 2"/>
          <p:cNvSpPr>
            <a:spLocks noGrp="1"/>
          </p:cNvSpPr>
          <p:nvPr>
            <p:ph idx="1"/>
          </p:nvPr>
        </p:nvSpPr>
        <p:spPr>
          <a:xfrm>
            <a:off x="1192306" y="878540"/>
            <a:ext cx="6956611" cy="896471"/>
          </a:xfrm>
        </p:spPr>
        <p:txBody>
          <a:bodyPr/>
          <a:lstStyle/>
          <a:p>
            <a:r>
              <a:rPr lang="en-US" dirty="0" smtClean="0"/>
              <a:t>Arduino is a popular open-source </a:t>
            </a:r>
            <a:r>
              <a:rPr lang="en-US" i="1" dirty="0" smtClean="0">
                <a:solidFill>
                  <a:schemeClr val="bg2">
                    <a:lumMod val="60000"/>
                    <a:lumOff val="40000"/>
                  </a:schemeClr>
                </a:solidFill>
              </a:rPr>
              <a:t>single-board</a:t>
            </a:r>
            <a:r>
              <a:rPr lang="en-US" dirty="0" smtClean="0"/>
              <a:t> microcontroller, …designed to make the process of using electronics in multidisciplinary projects more accessible.</a:t>
            </a:r>
            <a:endParaRPr lang="en-US" dirty="0"/>
          </a:p>
        </p:txBody>
      </p:sp>
      <p:sp>
        <p:nvSpPr>
          <p:cNvPr id="4" name="Date Placeholder 3"/>
          <p:cNvSpPr>
            <a:spLocks noGrp="1"/>
          </p:cNvSpPr>
          <p:nvPr>
            <p:ph type="dt" sz="half" idx="10"/>
          </p:nvPr>
        </p:nvSpPr>
        <p:spPr>
          <a:xfrm>
            <a:off x="627530" y="6357938"/>
            <a:ext cx="1039346"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5</a:t>
            </a:fld>
            <a:endParaRPr lang="en-US" dirty="0"/>
          </a:p>
        </p:txBody>
      </p:sp>
      <p:sp>
        <p:nvSpPr>
          <p:cNvPr id="7" name="Content Placeholder 2"/>
          <p:cNvSpPr txBox="1">
            <a:spLocks/>
          </p:cNvSpPr>
          <p:nvPr/>
        </p:nvSpPr>
        <p:spPr bwMode="auto">
          <a:xfrm>
            <a:off x="457200" y="2196354"/>
            <a:ext cx="2501153" cy="161364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tx2">
                    <a:lumMod val="60000"/>
                    <a:lumOff val="40000"/>
                  </a:schemeClr>
                </a:solidFill>
                <a:effectLst/>
                <a:uLnTx/>
                <a:uFillTx/>
                <a:latin typeface="+mn-lt"/>
                <a:ea typeface="+mn-ea"/>
                <a:cs typeface="+mn-cs"/>
              </a:rPr>
              <a:t>The Arduino can be powered through a USB connection to your computer or a separate</a:t>
            </a:r>
            <a:r>
              <a:rPr kumimoji="0" lang="en-US" sz="1800" b="0" i="0" u="none" strike="noStrike" kern="0" cap="none" spc="0" normalizeH="0" noProof="0" dirty="0" smtClean="0">
                <a:ln>
                  <a:noFill/>
                </a:ln>
                <a:solidFill>
                  <a:schemeClr val="tx2">
                    <a:lumMod val="60000"/>
                    <a:lumOff val="40000"/>
                  </a:schemeClr>
                </a:solidFill>
                <a:effectLst/>
                <a:uLnTx/>
                <a:uFillTx/>
                <a:latin typeface="+mn-lt"/>
                <a:ea typeface="+mn-ea"/>
                <a:cs typeface="+mn-cs"/>
              </a:rPr>
              <a:t> battery or AC adapter.</a:t>
            </a:r>
            <a:endParaRPr kumimoji="0" lang="en-US" sz="1800" b="0" i="0" u="none" strike="noStrike" kern="0" cap="none" spc="0" normalizeH="0" baseline="0" noProof="0" dirty="0" smtClean="0">
              <a:ln>
                <a:noFill/>
              </a:ln>
              <a:solidFill>
                <a:schemeClr val="tx2">
                  <a:lumMod val="60000"/>
                  <a:lumOff val="40000"/>
                </a:schemeClr>
              </a:solidFill>
              <a:effectLst/>
              <a:uLnTx/>
              <a:uFillTx/>
              <a:latin typeface="+mn-lt"/>
              <a:ea typeface="+mn-ea"/>
              <a:cs typeface="+mn-cs"/>
            </a:endParaRPr>
          </a:p>
        </p:txBody>
      </p:sp>
      <p:sp>
        <p:nvSpPr>
          <p:cNvPr id="8" name="Content Placeholder 2"/>
          <p:cNvSpPr txBox="1">
            <a:spLocks/>
          </p:cNvSpPr>
          <p:nvPr/>
        </p:nvSpPr>
        <p:spPr bwMode="auto">
          <a:xfrm>
            <a:off x="344921" y="4663791"/>
            <a:ext cx="8153036" cy="10015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The</a:t>
            </a:r>
            <a:r>
              <a:rPr kumimoji="0" lang="en-US" sz="1800" b="0" i="0" u="none" strike="noStrike" kern="0" cap="none" spc="0" normalizeH="0" noProof="0" dirty="0" smtClean="0">
                <a:ln>
                  <a:noFill/>
                </a:ln>
                <a:solidFill>
                  <a:schemeClr val="bg2">
                    <a:lumMod val="60000"/>
                    <a:lumOff val="40000"/>
                  </a:schemeClr>
                </a:solidFill>
                <a:effectLst/>
                <a:uLnTx/>
                <a:uFillTx/>
                <a:latin typeface="+mn-lt"/>
                <a:ea typeface="+mn-ea"/>
                <a:cs typeface="+mn-cs"/>
              </a:rPr>
              <a:t> Arduino board has a number of connection sockets that can be wired up to external electronics, such as motors, relays, light sensors, laser diodes, loudspeakers, microphones, etc.</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10" name="Content Placeholder 2"/>
          <p:cNvSpPr txBox="1">
            <a:spLocks/>
          </p:cNvSpPr>
          <p:nvPr/>
        </p:nvSpPr>
        <p:spPr bwMode="auto">
          <a:xfrm>
            <a:off x="6167719" y="2017059"/>
            <a:ext cx="2805951" cy="195430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800" b="0" i="0" u="none" strike="noStrike" kern="0" cap="none" spc="0" normalizeH="0" baseline="0" noProof="0" dirty="0" smtClean="0">
                <a:ln>
                  <a:noFill/>
                </a:ln>
                <a:solidFill>
                  <a:srgbClr val="00FF99"/>
                </a:solidFill>
                <a:effectLst/>
                <a:uLnTx/>
                <a:uFillTx/>
                <a:latin typeface="+mn-lt"/>
                <a:ea typeface="+mn-ea"/>
                <a:cs typeface="+mn-cs"/>
              </a:rPr>
              <a:t>The Arduino can be controlled</a:t>
            </a:r>
            <a:r>
              <a:rPr kumimoji="0" lang="en-US" sz="1800" b="0" i="0" u="none" strike="noStrike" kern="0" cap="none" spc="0" normalizeH="0" noProof="0" dirty="0" smtClean="0">
                <a:ln>
                  <a:noFill/>
                </a:ln>
                <a:solidFill>
                  <a:srgbClr val="00FF99"/>
                </a:solidFill>
                <a:effectLst/>
                <a:uLnTx/>
                <a:uFillTx/>
                <a:latin typeface="+mn-lt"/>
                <a:ea typeface="+mn-ea"/>
                <a:cs typeface="+mn-cs"/>
              </a:rPr>
              <a:t> from your computer or programmed and then disconnected and allowed to work independently.</a:t>
            </a:r>
            <a:endParaRPr kumimoji="0" lang="en-US" sz="1800" b="0" i="0" u="none" strike="noStrike" kern="0" cap="none" spc="0" normalizeH="0" baseline="0" noProof="0" dirty="0" smtClean="0">
              <a:ln>
                <a:noFill/>
              </a:ln>
              <a:solidFill>
                <a:srgbClr val="00FF99"/>
              </a:solidFill>
              <a:effectLst/>
              <a:uLnTx/>
              <a:uFillTx/>
              <a:latin typeface="+mn-lt"/>
              <a:ea typeface="+mn-ea"/>
              <a:cs typeface="+mn-cs"/>
            </a:endParaRPr>
          </a:p>
        </p:txBody>
      </p:sp>
      <p:pic>
        <p:nvPicPr>
          <p:cNvPr id="66562" name="Picture 2"/>
          <p:cNvPicPr>
            <a:picLocks noChangeAspect="1" noChangeArrowheads="1"/>
          </p:cNvPicPr>
          <p:nvPr/>
        </p:nvPicPr>
        <p:blipFill>
          <a:blip r:embed="rId3" cstate="print"/>
          <a:srcRect/>
          <a:stretch>
            <a:fillRect/>
          </a:stretch>
        </p:blipFill>
        <p:spPr bwMode="auto">
          <a:xfrm>
            <a:off x="3039034" y="1815259"/>
            <a:ext cx="2790319" cy="23533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ppt_x"/>
                                          </p:val>
                                        </p:tav>
                                        <p:tav tm="100000">
                                          <p:val>
                                            <p:strVal val="#ppt_x"/>
                                          </p:val>
                                        </p:tav>
                                      </p:tavLst>
                                    </p:anim>
                                    <p:anim calcmode="lin" valueType="num">
                                      <p:cBhvr additive="base">
                                        <p:cTn id="20"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Arduino Microcontroller</a:t>
            </a:r>
            <a:endParaRPr lang="en-US" b="0" dirty="0"/>
          </a:p>
        </p:txBody>
      </p:sp>
      <p:sp>
        <p:nvSpPr>
          <p:cNvPr id="3" name="Content Placeholder 2"/>
          <p:cNvSpPr>
            <a:spLocks noGrp="1"/>
          </p:cNvSpPr>
          <p:nvPr>
            <p:ph idx="1"/>
          </p:nvPr>
        </p:nvSpPr>
        <p:spPr>
          <a:xfrm>
            <a:off x="308113" y="878540"/>
            <a:ext cx="8418443" cy="811112"/>
          </a:xfrm>
        </p:spPr>
        <p:txBody>
          <a:bodyPr/>
          <a:lstStyle/>
          <a:p>
            <a:pPr lvl="0">
              <a:defRPr/>
            </a:pPr>
            <a:r>
              <a:rPr lang="en-US" dirty="0" smtClean="0">
                <a:solidFill>
                  <a:schemeClr val="accent4">
                    <a:lumMod val="25000"/>
                  </a:schemeClr>
                </a:solidFill>
              </a:rPr>
              <a:t>The ATmega328 processor on the Arduino board has 32 KB  of memory (with 0.5 KB used for the </a:t>
            </a:r>
            <a:r>
              <a:rPr lang="en-US" dirty="0" err="1" smtClean="0">
                <a:solidFill>
                  <a:schemeClr val="accent4">
                    <a:lumMod val="25000"/>
                  </a:schemeClr>
                </a:solidFill>
              </a:rPr>
              <a:t>bootloader</a:t>
            </a:r>
            <a:r>
              <a:rPr lang="en-US" dirty="0" smtClean="0">
                <a:solidFill>
                  <a:schemeClr val="accent4">
                    <a:lumMod val="25000"/>
                  </a:schemeClr>
                </a:solidFill>
              </a:rPr>
              <a:t>). It also has 2 KB of SRAM and 1 KB of EEPROM (which can be read and written with the EEPROM library).</a:t>
            </a:r>
            <a:endParaRPr lang="en-US" dirty="0">
              <a:solidFill>
                <a:schemeClr val="accent4">
                  <a:lumMod val="25000"/>
                </a:schemeClr>
              </a:solidFill>
            </a:endParaRPr>
          </a:p>
        </p:txBody>
      </p:sp>
      <p:sp>
        <p:nvSpPr>
          <p:cNvPr id="4" name="Date Placeholder 3"/>
          <p:cNvSpPr>
            <a:spLocks noGrp="1"/>
          </p:cNvSpPr>
          <p:nvPr>
            <p:ph type="dt" sz="half" idx="10"/>
          </p:nvPr>
        </p:nvSpPr>
        <p:spPr>
          <a:xfrm>
            <a:off x="627530" y="6357938"/>
            <a:ext cx="1039346"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6</a:t>
            </a:fld>
            <a:endParaRPr lang="en-US"/>
          </a:p>
        </p:txBody>
      </p:sp>
      <p:pic>
        <p:nvPicPr>
          <p:cNvPr id="53250" name="Picture 2"/>
          <p:cNvPicPr>
            <a:picLocks noChangeAspect="1" noChangeArrowheads="1"/>
          </p:cNvPicPr>
          <p:nvPr/>
        </p:nvPicPr>
        <p:blipFill>
          <a:blip r:embed="rId3" cstate="print"/>
          <a:srcRect/>
          <a:stretch>
            <a:fillRect/>
          </a:stretch>
        </p:blipFill>
        <p:spPr bwMode="auto">
          <a:xfrm>
            <a:off x="1431235" y="1805176"/>
            <a:ext cx="6500191" cy="42048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43" y="111685"/>
            <a:ext cx="5228010" cy="471021"/>
          </a:xfrm>
        </p:spPr>
        <p:txBody>
          <a:bodyPr/>
          <a:lstStyle/>
          <a:p>
            <a:r>
              <a:rPr lang="en-US" dirty="0" err="1" smtClean="0"/>
              <a:t>myQuad</a:t>
            </a:r>
            <a:r>
              <a:rPr lang="en-US" dirty="0" smtClean="0"/>
              <a:t> Kit - Resistors</a:t>
            </a:r>
            <a:endParaRPr lang="en-US" dirty="0"/>
          </a:p>
        </p:txBody>
      </p:sp>
      <p:sp>
        <p:nvSpPr>
          <p:cNvPr id="3" name="Content Placeholder 2"/>
          <p:cNvSpPr>
            <a:spLocks noGrp="1"/>
          </p:cNvSpPr>
          <p:nvPr>
            <p:ph idx="1"/>
          </p:nvPr>
        </p:nvSpPr>
        <p:spPr>
          <a:xfrm>
            <a:off x="116541" y="672352"/>
            <a:ext cx="8857130" cy="412377"/>
          </a:xfrm>
        </p:spPr>
        <p:txBody>
          <a:bodyPr/>
          <a:lstStyle/>
          <a:p>
            <a:r>
              <a:rPr lang="en-US" dirty="0" err="1" smtClean="0"/>
              <a:t>myQuad</a:t>
            </a:r>
            <a:r>
              <a:rPr lang="en-US" dirty="0" smtClean="0"/>
              <a:t> Kit contains a couple of resistors that we will use with the Arduino.</a:t>
            </a:r>
            <a:endParaRPr lang="en-US" dirty="0"/>
          </a:p>
        </p:txBody>
      </p:sp>
      <p:sp>
        <p:nvSpPr>
          <p:cNvPr id="4" name="Date Placeholder 3"/>
          <p:cNvSpPr>
            <a:spLocks noGrp="1"/>
          </p:cNvSpPr>
          <p:nvPr>
            <p:ph type="dt" sz="half" idx="10"/>
          </p:nvPr>
        </p:nvSpPr>
        <p:spPr>
          <a:xfrm>
            <a:off x="735106" y="6357938"/>
            <a:ext cx="931769"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7</a:t>
            </a:fld>
            <a:endParaRPr lang="en-US"/>
          </a:p>
        </p:txBody>
      </p:sp>
      <p:sp>
        <p:nvSpPr>
          <p:cNvPr id="7" name="Content Placeholder 2"/>
          <p:cNvSpPr txBox="1">
            <a:spLocks/>
          </p:cNvSpPr>
          <p:nvPr/>
        </p:nvSpPr>
        <p:spPr bwMode="auto">
          <a:xfrm>
            <a:off x="2832847" y="4572001"/>
            <a:ext cx="6095999" cy="135366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eaLnBrk="1" hangingPunct="1">
              <a:spcBef>
                <a:spcPct val="60000"/>
              </a:spcBef>
              <a:defRPr/>
            </a:pPr>
            <a:r>
              <a:rPr kumimoji="0" lang="en-US" sz="1800" b="0" i="0" u="none" strike="noStrike" kern="0" cap="none" spc="0" normalizeH="0" baseline="0" noProof="0" dirty="0" smtClean="0">
                <a:ln>
                  <a:noFill/>
                </a:ln>
                <a:solidFill>
                  <a:schemeClr val="accent4">
                    <a:lumMod val="10000"/>
                  </a:schemeClr>
                </a:solidFill>
                <a:effectLst/>
                <a:uLnTx/>
                <a:uFillTx/>
                <a:latin typeface="+mn-lt"/>
                <a:ea typeface="+mn-ea"/>
                <a:cs typeface="+mn-cs"/>
              </a:rPr>
              <a:t>LDR - </a:t>
            </a:r>
            <a:r>
              <a:rPr lang="en-US" sz="1800" dirty="0" smtClean="0">
                <a:solidFill>
                  <a:schemeClr val="accent4">
                    <a:lumMod val="10000"/>
                  </a:schemeClr>
                </a:solidFill>
              </a:rPr>
              <a:t>A </a:t>
            </a:r>
            <a:r>
              <a:rPr lang="en-US" sz="1800" b="1" dirty="0" err="1" smtClean="0">
                <a:solidFill>
                  <a:schemeClr val="accent4">
                    <a:lumMod val="10000"/>
                  </a:schemeClr>
                </a:solidFill>
              </a:rPr>
              <a:t>photoresistor</a:t>
            </a:r>
            <a:r>
              <a:rPr lang="en-US" sz="1800" dirty="0" smtClean="0">
                <a:solidFill>
                  <a:schemeClr val="accent4">
                    <a:lumMod val="10000"/>
                  </a:schemeClr>
                </a:solidFill>
              </a:rPr>
              <a:t> or </a:t>
            </a:r>
            <a:r>
              <a:rPr lang="en-US" sz="1800" b="1" dirty="0" smtClean="0">
                <a:solidFill>
                  <a:schemeClr val="accent4">
                    <a:lumMod val="10000"/>
                  </a:schemeClr>
                </a:solidFill>
              </a:rPr>
              <a:t>light dependent resistor</a:t>
            </a:r>
            <a:r>
              <a:rPr lang="en-US" sz="1800" dirty="0" smtClean="0">
                <a:solidFill>
                  <a:schemeClr val="accent4">
                    <a:lumMod val="10000"/>
                  </a:schemeClr>
                </a:solidFill>
              </a:rPr>
              <a:t> is a resistor  whose resistance decreases with increasing incident light intensity; in other words, it exhibits </a:t>
            </a:r>
            <a:r>
              <a:rPr lang="en-US" sz="1800" i="1" dirty="0" smtClean="0">
                <a:solidFill>
                  <a:schemeClr val="accent4">
                    <a:lumMod val="10000"/>
                  </a:schemeClr>
                </a:solidFill>
              </a:rPr>
              <a:t>photoconductivity.</a:t>
            </a:r>
            <a:r>
              <a:rPr lang="en-US" sz="1800" dirty="0" smtClean="0">
                <a:solidFill>
                  <a:schemeClr val="accent4">
                    <a:lumMod val="10000"/>
                  </a:schemeClr>
                </a:solidFill>
              </a:rPr>
              <a:t> </a:t>
            </a:r>
          </a:p>
          <a:p>
            <a:pPr marL="0" marR="0" lvl="0" indent="0" algn="l" defTabSz="914400" rtl="0" eaLnBrk="1" fontAlgn="base" latinLnBrk="0" hangingPunct="1">
              <a:lnSpc>
                <a:spcPct val="100000"/>
              </a:lnSpc>
              <a:spcBef>
                <a:spcPct val="60000"/>
              </a:spcBef>
              <a:spcAft>
                <a:spcPct val="0"/>
              </a:spcAft>
              <a:buClrTx/>
              <a:buSzTx/>
              <a:buFontTx/>
              <a:buNone/>
              <a:tabLst/>
              <a:defRPr/>
            </a:pP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8" name="Content Placeholder 2"/>
          <p:cNvSpPr txBox="1">
            <a:spLocks/>
          </p:cNvSpPr>
          <p:nvPr/>
        </p:nvSpPr>
        <p:spPr bwMode="auto">
          <a:xfrm>
            <a:off x="312176" y="1183342"/>
            <a:ext cx="2933047" cy="17570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tx2">
                    <a:lumMod val="60000"/>
                    <a:lumOff val="40000"/>
                  </a:schemeClr>
                </a:solidFill>
                <a:effectLst/>
                <a:uLnTx/>
                <a:uFillTx/>
                <a:latin typeface="+mn-lt"/>
                <a:ea typeface="+mn-ea"/>
                <a:cs typeface="+mn-cs"/>
              </a:rPr>
              <a:t>Resistor -</a:t>
            </a:r>
            <a:r>
              <a:rPr lang="en-US" sz="1800" b="1" dirty="0" smtClean="0">
                <a:solidFill>
                  <a:schemeClr val="tx2">
                    <a:lumMod val="60000"/>
                    <a:lumOff val="40000"/>
                  </a:schemeClr>
                </a:solidFill>
              </a:rPr>
              <a:t>resistor</a:t>
            </a:r>
            <a:r>
              <a:rPr lang="en-US" sz="1800" dirty="0" smtClean="0">
                <a:solidFill>
                  <a:schemeClr val="tx2">
                    <a:lumMod val="60000"/>
                    <a:lumOff val="40000"/>
                  </a:schemeClr>
                </a:solidFill>
              </a:rPr>
              <a:t> is a passive two-terminal electrical device that implements electrical resistance as a circuit element. </a:t>
            </a:r>
            <a:endParaRPr kumimoji="0" lang="en-US" sz="1800" b="0" i="0" u="none" strike="noStrike" kern="0" cap="none" spc="0" normalizeH="0" baseline="0" noProof="0" dirty="0">
              <a:ln>
                <a:noFill/>
              </a:ln>
              <a:solidFill>
                <a:schemeClr val="tx2">
                  <a:lumMod val="60000"/>
                  <a:lumOff val="40000"/>
                </a:schemeClr>
              </a:solidFill>
              <a:effectLst/>
              <a:uLnTx/>
              <a:uFillTx/>
              <a:latin typeface="+mn-lt"/>
              <a:ea typeface="+mn-ea"/>
              <a:cs typeface="+mn-cs"/>
            </a:endParaRPr>
          </a:p>
        </p:txBody>
      </p:sp>
      <p:sp>
        <p:nvSpPr>
          <p:cNvPr id="9" name="Content Placeholder 2"/>
          <p:cNvSpPr txBox="1">
            <a:spLocks/>
          </p:cNvSpPr>
          <p:nvPr/>
        </p:nvSpPr>
        <p:spPr bwMode="auto">
          <a:xfrm>
            <a:off x="5836024" y="1362637"/>
            <a:ext cx="2850777" cy="164054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The current through a resistor</a:t>
            </a:r>
            <a:r>
              <a:rPr kumimoji="0" lang="en-US" sz="1800" b="0" i="0" u="none" strike="noStrike" kern="0" cap="none" spc="0" normalizeH="0" noProof="0" dirty="0" smtClean="0">
                <a:ln>
                  <a:noFill/>
                </a:ln>
                <a:solidFill>
                  <a:schemeClr val="bg2">
                    <a:lumMod val="60000"/>
                    <a:lumOff val="40000"/>
                  </a:schemeClr>
                </a:solidFill>
                <a:effectLst/>
                <a:uLnTx/>
                <a:uFillTx/>
                <a:latin typeface="+mn-lt"/>
                <a:ea typeface="+mn-ea"/>
                <a:cs typeface="+mn-cs"/>
              </a:rPr>
              <a:t> is in direct proportion to the voltage across the resistor’s terminals.</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10" name="Content Placeholder 2"/>
          <p:cNvSpPr txBox="1">
            <a:spLocks/>
          </p:cNvSpPr>
          <p:nvPr/>
        </p:nvSpPr>
        <p:spPr bwMode="auto">
          <a:xfrm>
            <a:off x="242046" y="2958352"/>
            <a:ext cx="3729317" cy="119230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rgbClr val="92D050"/>
                </a:solidFill>
                <a:effectLst/>
                <a:uLnTx/>
                <a:uFillTx/>
                <a:latin typeface="+mn-lt"/>
                <a:ea typeface="+mn-ea"/>
                <a:cs typeface="+mn-cs"/>
              </a:rPr>
              <a:t>The</a:t>
            </a:r>
            <a:r>
              <a:rPr kumimoji="0" lang="en-US" sz="1800" b="0" i="0" u="none" strike="noStrike" kern="0" cap="none" spc="0" normalizeH="0" noProof="0" dirty="0" smtClean="0">
                <a:ln>
                  <a:noFill/>
                </a:ln>
                <a:solidFill>
                  <a:srgbClr val="92D050"/>
                </a:solidFill>
                <a:effectLst/>
                <a:uLnTx/>
                <a:uFillTx/>
                <a:latin typeface="+mn-lt"/>
                <a:ea typeface="+mn-ea"/>
                <a:cs typeface="+mn-cs"/>
              </a:rPr>
              <a:t> ratio of the voltage applied across a resistor’s terminals to the intensity of current through the circuit is called resistance. </a:t>
            </a:r>
            <a:endParaRPr kumimoji="0" lang="en-US" sz="1800" b="0" i="0" u="none" strike="noStrike" kern="0" cap="none" spc="0" normalizeH="0" baseline="0" noProof="0" dirty="0">
              <a:ln>
                <a:noFill/>
              </a:ln>
              <a:solidFill>
                <a:srgbClr val="92D050"/>
              </a:solidFill>
              <a:effectLst/>
              <a:uLnTx/>
              <a:uFillTx/>
              <a:latin typeface="+mn-lt"/>
              <a:ea typeface="+mn-ea"/>
              <a:cs typeface="+mn-cs"/>
            </a:endParaRPr>
          </a:p>
        </p:txBody>
      </p:sp>
      <p:sp>
        <p:nvSpPr>
          <p:cNvPr id="11" name="Content Placeholder 2"/>
          <p:cNvSpPr txBox="1">
            <a:spLocks/>
          </p:cNvSpPr>
          <p:nvPr/>
        </p:nvSpPr>
        <p:spPr bwMode="auto">
          <a:xfrm>
            <a:off x="4364226" y="3236262"/>
            <a:ext cx="1758669" cy="96818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lang="en-US" sz="1800" kern="0" dirty="0" smtClean="0"/>
              <a:t>This is represented by: </a:t>
            </a:r>
            <a:r>
              <a:rPr kumimoji="0" lang="en-US" sz="1800" b="0" i="0" u="none" strike="noStrike" kern="0" cap="none" spc="0" normalizeH="0" baseline="0" noProof="0" dirty="0" smtClean="0">
                <a:ln>
                  <a:noFill/>
                </a:ln>
                <a:solidFill>
                  <a:schemeClr val="tx1"/>
                </a:solidFill>
                <a:effectLst/>
                <a:uLnTx/>
                <a:uFillTx/>
                <a:latin typeface="+mn-lt"/>
                <a:ea typeface="+mn-ea"/>
                <a:cs typeface="+mn-cs"/>
              </a:rPr>
              <a:t>Ohm’s Law </a:t>
            </a:r>
            <a:endParaRPr kumimoji="0" lang="en-US" sz="18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6508378" y="3150067"/>
            <a:ext cx="1524000" cy="12033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03812" y="1010491"/>
            <a:ext cx="1769408" cy="1741941"/>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26504" y="4145057"/>
            <a:ext cx="1812925" cy="1866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par>
                                <p:cTn id="8" presetID="8" presetClass="entr" presetSubtype="16"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diamond(in)">
                                      <p:cBhvr>
                                        <p:cTn id="10" dur="20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amond(in)">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amond(in)">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2000"/>
                                        <p:tgtEl>
                                          <p:spTgt spid="11"/>
                                        </p:tgtEl>
                                      </p:cBhvr>
                                    </p:animEffect>
                                  </p:childTnLst>
                                </p:cTn>
                              </p:par>
                              <p:par>
                                <p:cTn id="26" presetID="8" presetClass="entr" presetSubtype="16"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diamond(in)">
                                      <p:cBhvr>
                                        <p:cTn id="28" dur="20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28"/>
                                        </p:tgtEl>
                                        <p:attrNameLst>
                                          <p:attrName>style.visibility</p:attrName>
                                        </p:attrNameLst>
                                      </p:cBhvr>
                                      <p:to>
                                        <p:strVal val="visible"/>
                                      </p:to>
                                    </p:set>
                                    <p:anim calcmode="lin" valueType="num">
                                      <p:cBhvr additive="base">
                                        <p:cTn id="33" dur="2000" fill="hold"/>
                                        <p:tgtEl>
                                          <p:spTgt spid="1028"/>
                                        </p:tgtEl>
                                        <p:attrNameLst>
                                          <p:attrName>ppt_x</p:attrName>
                                        </p:attrNameLst>
                                      </p:cBhvr>
                                      <p:tavLst>
                                        <p:tav tm="0">
                                          <p:val>
                                            <p:strVal val="#ppt_x"/>
                                          </p:val>
                                        </p:tav>
                                        <p:tav tm="100000">
                                          <p:val>
                                            <p:strVal val="#ppt_x"/>
                                          </p:val>
                                        </p:tav>
                                      </p:tavLst>
                                    </p:anim>
                                    <p:anim calcmode="lin" valueType="num">
                                      <p:cBhvr additive="base">
                                        <p:cTn id="34" dur="2000" fill="hold"/>
                                        <p:tgtEl>
                                          <p:spTgt spid="10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000" fill="hold"/>
                                        <p:tgtEl>
                                          <p:spTgt spid="7"/>
                                        </p:tgtEl>
                                        <p:attrNameLst>
                                          <p:attrName>ppt_x</p:attrName>
                                        </p:attrNameLst>
                                      </p:cBhvr>
                                      <p:tavLst>
                                        <p:tav tm="0">
                                          <p:val>
                                            <p:strVal val="#ppt_x"/>
                                          </p:val>
                                        </p:tav>
                                        <p:tav tm="100000">
                                          <p:val>
                                            <p:strVal val="#ppt_x"/>
                                          </p:val>
                                        </p:tav>
                                      </p:tavLst>
                                    </p:anim>
                                    <p:anim calcmode="lin" valueType="num">
                                      <p:cBhvr additive="base">
                                        <p:cTn id="38"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43" y="111685"/>
            <a:ext cx="4197069" cy="471021"/>
          </a:xfrm>
        </p:spPr>
        <p:txBody>
          <a:bodyPr/>
          <a:lstStyle/>
          <a:p>
            <a:r>
              <a:rPr lang="en-US" dirty="0" err="1" smtClean="0"/>
              <a:t>myQuad</a:t>
            </a:r>
            <a:r>
              <a:rPr lang="en-US" dirty="0" smtClean="0"/>
              <a:t> Kit - LED</a:t>
            </a:r>
            <a:endParaRPr lang="en-US" dirty="0"/>
          </a:p>
        </p:txBody>
      </p:sp>
      <p:sp>
        <p:nvSpPr>
          <p:cNvPr id="3" name="Content Placeholder 2"/>
          <p:cNvSpPr>
            <a:spLocks noGrp="1"/>
          </p:cNvSpPr>
          <p:nvPr>
            <p:ph idx="1"/>
          </p:nvPr>
        </p:nvSpPr>
        <p:spPr>
          <a:xfrm>
            <a:off x="303213" y="672352"/>
            <a:ext cx="8237537" cy="412377"/>
          </a:xfrm>
        </p:spPr>
        <p:txBody>
          <a:bodyPr/>
          <a:lstStyle/>
          <a:p>
            <a:r>
              <a:rPr lang="en-US" dirty="0" err="1" smtClean="0"/>
              <a:t>MyKit</a:t>
            </a:r>
            <a:r>
              <a:rPr lang="en-US" dirty="0" smtClean="0"/>
              <a:t> contains a Light Emitting Diode.</a:t>
            </a:r>
            <a:endParaRPr lang="en-US" dirty="0"/>
          </a:p>
        </p:txBody>
      </p:sp>
      <p:sp>
        <p:nvSpPr>
          <p:cNvPr id="4" name="Date Placeholder 3"/>
          <p:cNvSpPr>
            <a:spLocks noGrp="1"/>
          </p:cNvSpPr>
          <p:nvPr>
            <p:ph type="dt" sz="half" idx="10"/>
          </p:nvPr>
        </p:nvSpPr>
        <p:spPr>
          <a:xfrm>
            <a:off x="699247" y="6357938"/>
            <a:ext cx="967628"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8</a:t>
            </a:fld>
            <a:endParaRPr lang="en-US"/>
          </a:p>
        </p:txBody>
      </p:sp>
      <p:sp>
        <p:nvSpPr>
          <p:cNvPr id="8" name="Content Placeholder 2"/>
          <p:cNvSpPr txBox="1">
            <a:spLocks/>
          </p:cNvSpPr>
          <p:nvPr/>
        </p:nvSpPr>
        <p:spPr bwMode="auto">
          <a:xfrm>
            <a:off x="735108" y="1030942"/>
            <a:ext cx="4392704" cy="34962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bg2">
                    <a:lumMod val="75000"/>
                  </a:schemeClr>
                </a:solidFill>
                <a:effectLst/>
                <a:uLnTx/>
                <a:uFillTx/>
                <a:latin typeface="+mn-lt"/>
                <a:ea typeface="+mn-ea"/>
                <a:cs typeface="+mn-cs"/>
              </a:rPr>
              <a:t>LED</a:t>
            </a:r>
            <a:r>
              <a:rPr lang="en-US" sz="1800" dirty="0" smtClean="0">
                <a:solidFill>
                  <a:schemeClr val="bg2">
                    <a:lumMod val="75000"/>
                  </a:schemeClr>
                </a:solidFill>
              </a:rPr>
              <a:t>– is semiconductor light source.</a:t>
            </a:r>
            <a:endParaRPr kumimoji="0" lang="en-US" sz="1800" b="0" i="0" u="none" strike="noStrike" kern="0" cap="none" spc="0" normalizeH="0" baseline="0" noProof="0" dirty="0">
              <a:ln>
                <a:noFill/>
              </a:ln>
              <a:solidFill>
                <a:schemeClr val="bg2">
                  <a:lumMod val="75000"/>
                </a:schemeClr>
              </a:solidFill>
              <a:effectLst/>
              <a:uLnTx/>
              <a:uFillTx/>
              <a:latin typeface="+mn-lt"/>
              <a:ea typeface="+mn-ea"/>
              <a:cs typeface="+mn-cs"/>
            </a:endParaRPr>
          </a:p>
        </p:txBody>
      </p:sp>
      <p:sp>
        <p:nvSpPr>
          <p:cNvPr id="9" name="Content Placeholder 2"/>
          <p:cNvSpPr txBox="1">
            <a:spLocks/>
          </p:cNvSpPr>
          <p:nvPr/>
        </p:nvSpPr>
        <p:spPr bwMode="auto">
          <a:xfrm>
            <a:off x="1084731" y="1371601"/>
            <a:ext cx="4975410" cy="3137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Used as indicator lamps in many devices.</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sp>
        <p:nvSpPr>
          <p:cNvPr id="22" name="Content Placeholder 2"/>
          <p:cNvSpPr txBox="1">
            <a:spLocks/>
          </p:cNvSpPr>
          <p:nvPr/>
        </p:nvSpPr>
        <p:spPr bwMode="auto">
          <a:xfrm>
            <a:off x="3119718" y="4598896"/>
            <a:ext cx="5378823" cy="121023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tx2">
                    <a:lumMod val="75000"/>
                  </a:schemeClr>
                </a:solidFill>
                <a:effectLst/>
                <a:uLnTx/>
                <a:uFillTx/>
                <a:latin typeface="+mn-lt"/>
                <a:ea typeface="+mn-ea"/>
                <a:cs typeface="+mn-cs"/>
              </a:rPr>
              <a:t>When an LED is forward-biased (switched on), electrons are able to recombine with electron holes within the device, releasing energy in the form of photons.</a:t>
            </a:r>
            <a:endParaRPr kumimoji="0" lang="en-US" sz="1800" b="0" i="0" u="none" strike="noStrike" kern="0" cap="none" spc="0" normalizeH="0" baseline="0" noProof="0" dirty="0">
              <a:ln>
                <a:noFill/>
              </a:ln>
              <a:solidFill>
                <a:schemeClr val="tx2">
                  <a:lumMod val="75000"/>
                </a:schemeClr>
              </a:solidFill>
              <a:effectLst/>
              <a:uLnTx/>
              <a:uFillTx/>
              <a:latin typeface="+mn-lt"/>
              <a:ea typeface="+mn-ea"/>
              <a:cs typeface="+mn-cs"/>
            </a:endParaRPr>
          </a:p>
        </p:txBody>
      </p:sp>
      <p:pic>
        <p:nvPicPr>
          <p:cNvPr id="34821" name="Picture 5" descr="http://t3.gstatic.com/images?q=tbn:ANd9GcQhoJ5GHDmZ3NZ-bvCQ4cUt2Cv5J4R62QMO_ar2tUbjnnomrlq2MOmuoc3RjQ"/>
          <p:cNvPicPr>
            <a:picLocks noChangeAspect="1" noChangeArrowheads="1"/>
          </p:cNvPicPr>
          <p:nvPr/>
        </p:nvPicPr>
        <p:blipFill>
          <a:blip r:embed="rId3" cstate="print"/>
          <a:srcRect/>
          <a:stretch>
            <a:fillRect/>
          </a:stretch>
        </p:blipFill>
        <p:spPr bwMode="auto">
          <a:xfrm>
            <a:off x="487269" y="3909638"/>
            <a:ext cx="2371725" cy="1924051"/>
          </a:xfrm>
          <a:prstGeom prst="rect">
            <a:avLst/>
          </a:prstGeom>
          <a:noFill/>
        </p:spPr>
      </p:pic>
      <p:pic>
        <p:nvPicPr>
          <p:cNvPr id="34822" name="Picture 6"/>
          <p:cNvPicPr>
            <a:picLocks noChangeAspect="1" noChangeArrowheads="1"/>
          </p:cNvPicPr>
          <p:nvPr/>
        </p:nvPicPr>
        <p:blipFill>
          <a:blip r:embed="rId4" cstate="print"/>
          <a:srcRect/>
          <a:stretch>
            <a:fillRect/>
          </a:stretch>
        </p:blipFill>
        <p:spPr bwMode="auto">
          <a:xfrm>
            <a:off x="3532094" y="1827306"/>
            <a:ext cx="2286000" cy="2538413"/>
          </a:xfrm>
          <a:prstGeom prst="rect">
            <a:avLst/>
          </a:prstGeom>
          <a:noFill/>
          <a:ln w="9525">
            <a:noFill/>
            <a:miter lim="800000"/>
            <a:headEnd/>
            <a:tailEnd/>
          </a:ln>
        </p:spPr>
      </p:pic>
      <p:pic>
        <p:nvPicPr>
          <p:cNvPr id="34823" name="Picture 7"/>
          <p:cNvPicPr>
            <a:picLocks noChangeAspect="1" noChangeArrowheads="1"/>
          </p:cNvPicPr>
          <p:nvPr/>
        </p:nvPicPr>
        <p:blipFill>
          <a:blip r:embed="rId5" cstate="print"/>
          <a:srcRect/>
          <a:stretch>
            <a:fillRect/>
          </a:stretch>
        </p:blipFill>
        <p:spPr bwMode="auto">
          <a:xfrm>
            <a:off x="6672729" y="515378"/>
            <a:ext cx="1928813" cy="1882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ppt_w</p:attrName>
                                        </p:attrNameLst>
                                      </p:cBhvr>
                                      <p:tavLst>
                                        <p:tav tm="0">
                                          <p:val>
                                            <p:fltVal val="0"/>
                                          </p:val>
                                        </p:tav>
                                        <p:tav tm="100000">
                                          <p:val>
                                            <p:strVal val="#ppt_w"/>
                                          </p:val>
                                        </p:tav>
                                      </p:tavLst>
                                    </p:anim>
                                    <p:anim calcmode="lin" valueType="num">
                                      <p:cBhvr>
                                        <p:cTn id="8" dur="2000" fill="hold"/>
                                        <p:tgtEl>
                                          <p:spTgt spid="22"/>
                                        </p:tgtEl>
                                        <p:attrNameLst>
                                          <p:attrName>ppt_h</p:attrName>
                                        </p:attrNameLst>
                                      </p:cBhvr>
                                      <p:tavLst>
                                        <p:tav tm="0">
                                          <p:val>
                                            <p:fltVal val="0"/>
                                          </p:val>
                                        </p:tav>
                                        <p:tav tm="100000">
                                          <p:val>
                                            <p:strVal val="#ppt_h"/>
                                          </p:val>
                                        </p:tav>
                                      </p:tavLst>
                                    </p:anim>
                                    <p:anim calcmode="lin" valueType="num">
                                      <p:cBhvr>
                                        <p:cTn id="9" dur="2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34822"/>
                                        </p:tgtEl>
                                        <p:attrNameLst>
                                          <p:attrName>style.visibility</p:attrName>
                                        </p:attrNameLst>
                                      </p:cBhvr>
                                      <p:to>
                                        <p:strVal val="visible"/>
                                      </p:to>
                                    </p:set>
                                    <p:anim calcmode="lin" valueType="num">
                                      <p:cBhvr>
                                        <p:cTn id="13" dur="2000" fill="hold"/>
                                        <p:tgtEl>
                                          <p:spTgt spid="34822"/>
                                        </p:tgtEl>
                                        <p:attrNameLst>
                                          <p:attrName>ppt_w</p:attrName>
                                        </p:attrNameLst>
                                      </p:cBhvr>
                                      <p:tavLst>
                                        <p:tav tm="0">
                                          <p:val>
                                            <p:fltVal val="0"/>
                                          </p:val>
                                        </p:tav>
                                        <p:tav tm="100000">
                                          <p:val>
                                            <p:strVal val="#ppt_w"/>
                                          </p:val>
                                        </p:tav>
                                      </p:tavLst>
                                    </p:anim>
                                    <p:anim calcmode="lin" valueType="num">
                                      <p:cBhvr>
                                        <p:cTn id="14" dur="2000" fill="hold"/>
                                        <p:tgtEl>
                                          <p:spTgt spid="34822"/>
                                        </p:tgtEl>
                                        <p:attrNameLst>
                                          <p:attrName>ppt_h</p:attrName>
                                        </p:attrNameLst>
                                      </p:cBhvr>
                                      <p:tavLst>
                                        <p:tav tm="0">
                                          <p:val>
                                            <p:fltVal val="0"/>
                                          </p:val>
                                        </p:tav>
                                        <p:tav tm="100000">
                                          <p:val>
                                            <p:strVal val="#ppt_h"/>
                                          </p:val>
                                        </p:tav>
                                      </p:tavLst>
                                    </p:anim>
                                    <p:anim calcmode="lin" valueType="num">
                                      <p:cBhvr>
                                        <p:cTn id="15" dur="2000" fill="hold"/>
                                        <p:tgtEl>
                                          <p:spTgt spid="34822"/>
                                        </p:tgtEl>
                                        <p:attrNameLst>
                                          <p:attrName>ppt_x</p:attrName>
                                        </p:attrNameLst>
                                      </p:cBhvr>
                                      <p:tavLst>
                                        <p:tav tm="0" fmla="#ppt_x+(cos(-2*pi*(1-$))*-#ppt_x-sin(-2*pi*(1-$))*(1-#ppt_y))*(1-$)">
                                          <p:val>
                                            <p:fltVal val="0"/>
                                          </p:val>
                                        </p:tav>
                                        <p:tav tm="100000">
                                          <p:val>
                                            <p:fltVal val="1"/>
                                          </p:val>
                                        </p:tav>
                                      </p:tavLst>
                                    </p:anim>
                                    <p:anim calcmode="lin" valueType="num">
                                      <p:cBhvr>
                                        <p:cTn id="16" dur="2000" fill="hold"/>
                                        <p:tgtEl>
                                          <p:spTgt spid="34822"/>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34821"/>
                                        </p:tgtEl>
                                        <p:attrNameLst>
                                          <p:attrName>style.visibility</p:attrName>
                                        </p:attrNameLst>
                                      </p:cBhvr>
                                      <p:to>
                                        <p:strVal val="visible"/>
                                      </p:to>
                                    </p:set>
                                    <p:anim calcmode="lin" valueType="num">
                                      <p:cBhvr>
                                        <p:cTn id="19" dur="2000" fill="hold"/>
                                        <p:tgtEl>
                                          <p:spTgt spid="34821"/>
                                        </p:tgtEl>
                                        <p:attrNameLst>
                                          <p:attrName>ppt_w</p:attrName>
                                        </p:attrNameLst>
                                      </p:cBhvr>
                                      <p:tavLst>
                                        <p:tav tm="0">
                                          <p:val>
                                            <p:fltVal val="0"/>
                                          </p:val>
                                        </p:tav>
                                        <p:tav tm="100000">
                                          <p:val>
                                            <p:strVal val="#ppt_w"/>
                                          </p:val>
                                        </p:tav>
                                      </p:tavLst>
                                    </p:anim>
                                    <p:anim calcmode="lin" valueType="num">
                                      <p:cBhvr>
                                        <p:cTn id="20" dur="2000" fill="hold"/>
                                        <p:tgtEl>
                                          <p:spTgt spid="34821"/>
                                        </p:tgtEl>
                                        <p:attrNameLst>
                                          <p:attrName>ppt_h</p:attrName>
                                        </p:attrNameLst>
                                      </p:cBhvr>
                                      <p:tavLst>
                                        <p:tav tm="0">
                                          <p:val>
                                            <p:fltVal val="0"/>
                                          </p:val>
                                        </p:tav>
                                        <p:tav tm="100000">
                                          <p:val>
                                            <p:strVal val="#ppt_h"/>
                                          </p:val>
                                        </p:tav>
                                      </p:tavLst>
                                    </p:anim>
                                    <p:anim calcmode="lin" valueType="num">
                                      <p:cBhvr>
                                        <p:cTn id="21" dur="2000" fill="hold"/>
                                        <p:tgtEl>
                                          <p:spTgt spid="34821"/>
                                        </p:tgtEl>
                                        <p:attrNameLst>
                                          <p:attrName>ppt_x</p:attrName>
                                        </p:attrNameLst>
                                      </p:cBhvr>
                                      <p:tavLst>
                                        <p:tav tm="0" fmla="#ppt_x+(cos(-2*pi*(1-$))*-#ppt_x-sin(-2*pi*(1-$))*(1-#ppt_y))*(1-$)">
                                          <p:val>
                                            <p:fltVal val="0"/>
                                          </p:val>
                                        </p:tav>
                                        <p:tav tm="100000">
                                          <p:val>
                                            <p:fltVal val="1"/>
                                          </p:val>
                                        </p:tav>
                                      </p:tavLst>
                                    </p:anim>
                                    <p:anim calcmode="lin" valueType="num">
                                      <p:cBhvr>
                                        <p:cTn id="22" dur="2000" fill="hold"/>
                                        <p:tgtEl>
                                          <p:spTgt spid="348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43" y="111685"/>
            <a:ext cx="4197069" cy="471021"/>
          </a:xfrm>
        </p:spPr>
        <p:txBody>
          <a:bodyPr/>
          <a:lstStyle/>
          <a:p>
            <a:r>
              <a:rPr lang="en-US" dirty="0" err="1" smtClean="0"/>
              <a:t>MyKit</a:t>
            </a:r>
            <a:r>
              <a:rPr lang="en-US" dirty="0" smtClean="0"/>
              <a:t> - LED</a:t>
            </a:r>
            <a:endParaRPr lang="en-US" dirty="0"/>
          </a:p>
        </p:txBody>
      </p:sp>
      <p:sp>
        <p:nvSpPr>
          <p:cNvPr id="4" name="Date Placeholder 3"/>
          <p:cNvSpPr>
            <a:spLocks noGrp="1"/>
          </p:cNvSpPr>
          <p:nvPr>
            <p:ph type="dt" sz="half" idx="10"/>
          </p:nvPr>
        </p:nvSpPr>
        <p:spPr>
          <a:xfrm>
            <a:off x="708212" y="6357938"/>
            <a:ext cx="958663" cy="304800"/>
          </a:xfrm>
        </p:spPr>
        <p:txBody>
          <a:bodyPr/>
          <a:lstStyle/>
          <a:p>
            <a:r>
              <a:rPr lang="en-US" dirty="0" smtClean="0"/>
              <a:t>24</a:t>
            </a:r>
            <a:r>
              <a:rPr lang="en-US" dirty="0" smtClean="0"/>
              <a:t> June, </a:t>
            </a:r>
            <a:r>
              <a:rPr lang="en-US" dirty="0" smtClean="0"/>
              <a:t>2012</a:t>
            </a:r>
            <a:endParaRPr lang="en-US" dirty="0"/>
          </a:p>
        </p:txBody>
      </p:sp>
      <p:sp>
        <p:nvSpPr>
          <p:cNvPr id="5" name="Footer Placeholder 4"/>
          <p:cNvSpPr>
            <a:spLocks noGrp="1"/>
          </p:cNvSpPr>
          <p:nvPr>
            <p:ph type="ftr" sz="quarter" idx="11"/>
          </p:nvPr>
        </p:nvSpPr>
        <p:spPr/>
        <p:txBody>
          <a:bodyPr/>
          <a:lstStyle/>
          <a:p>
            <a:r>
              <a:rPr lang="en-US" smtClean="0"/>
              <a:t>Hardware Basics – </a:t>
            </a:r>
            <a:r>
              <a:rPr lang="en-US" smtClean="0">
                <a:solidFill>
                  <a:schemeClr val="tx2">
                    <a:lumMod val="75000"/>
                  </a:schemeClr>
                </a:solidFill>
              </a:rPr>
              <a:t>Arduino</a:t>
            </a:r>
            <a:endParaRPr lang="en-US" dirty="0" smtClean="0">
              <a:solidFill>
                <a:schemeClr val="tx2">
                  <a:lumMod val="75000"/>
                </a:schemeClr>
              </a:solidFill>
            </a:endParaRPr>
          </a:p>
        </p:txBody>
      </p:sp>
      <p:sp>
        <p:nvSpPr>
          <p:cNvPr id="6" name="Slide Number Placeholder 5"/>
          <p:cNvSpPr>
            <a:spLocks noGrp="1"/>
          </p:cNvSpPr>
          <p:nvPr>
            <p:ph type="sldNum" sz="quarter" idx="12"/>
          </p:nvPr>
        </p:nvSpPr>
        <p:spPr/>
        <p:txBody>
          <a:bodyPr/>
          <a:lstStyle/>
          <a:p>
            <a:fld id="{72BEE0E2-1597-41FC-9F08-E7CCD95B729E}" type="slidenum">
              <a:rPr lang="en-US" smtClean="0"/>
              <a:pPr/>
              <a:t>9</a:t>
            </a:fld>
            <a:endParaRPr lang="en-US" dirty="0"/>
          </a:p>
        </p:txBody>
      </p:sp>
      <p:sp>
        <p:nvSpPr>
          <p:cNvPr id="21" name="Content Placeholder 2"/>
          <p:cNvSpPr txBox="1">
            <a:spLocks/>
          </p:cNvSpPr>
          <p:nvPr/>
        </p:nvSpPr>
        <p:spPr bwMode="auto">
          <a:xfrm>
            <a:off x="3101788" y="2492187"/>
            <a:ext cx="3567954" cy="166743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chemeClr val="bg2">
                    <a:lumMod val="60000"/>
                    <a:lumOff val="40000"/>
                  </a:schemeClr>
                </a:solidFill>
                <a:effectLst/>
                <a:uLnTx/>
                <a:uFillTx/>
                <a:latin typeface="+mn-lt"/>
                <a:ea typeface="+mn-ea"/>
                <a:cs typeface="+mn-cs"/>
              </a:rPr>
              <a:t>LEDs present many advantages over incandescent light sources including lower energy consumption, longer lifetime, smaller size and faster switching.</a:t>
            </a:r>
            <a:endParaRPr kumimoji="0" lang="en-US" sz="1800" b="0" i="0" u="none" strike="noStrike" kern="0" cap="none" spc="0" normalizeH="0" baseline="0" noProof="0" dirty="0">
              <a:ln>
                <a:noFill/>
              </a:ln>
              <a:solidFill>
                <a:schemeClr val="bg2">
                  <a:lumMod val="60000"/>
                  <a:lumOff val="40000"/>
                </a:schemeClr>
              </a:solidFill>
              <a:effectLst/>
              <a:uLnTx/>
              <a:uFillTx/>
              <a:latin typeface="+mn-lt"/>
              <a:ea typeface="+mn-ea"/>
              <a:cs typeface="+mn-cs"/>
            </a:endParaRPr>
          </a:p>
        </p:txBody>
      </p:sp>
      <p:pic>
        <p:nvPicPr>
          <p:cNvPr id="34818" name="Picture 2"/>
          <p:cNvPicPr>
            <a:picLocks noChangeAspect="1" noChangeArrowheads="1"/>
          </p:cNvPicPr>
          <p:nvPr/>
        </p:nvPicPr>
        <p:blipFill>
          <a:blip r:embed="rId3" cstate="print"/>
          <a:srcRect/>
          <a:stretch>
            <a:fillRect/>
          </a:stretch>
        </p:blipFill>
        <p:spPr bwMode="auto">
          <a:xfrm>
            <a:off x="6631965" y="307977"/>
            <a:ext cx="2090693" cy="1986988"/>
          </a:xfrm>
          <a:prstGeom prst="rect">
            <a:avLst/>
          </a:prstGeom>
          <a:noFill/>
          <a:ln w="9525">
            <a:noFill/>
            <a:miter lim="800000"/>
            <a:headEnd/>
            <a:tailEnd/>
          </a:ln>
        </p:spPr>
      </p:pic>
      <p:pic>
        <p:nvPicPr>
          <p:cNvPr id="34819" name="Picture 3"/>
          <p:cNvPicPr>
            <a:picLocks noChangeAspect="1" noChangeArrowheads="1"/>
          </p:cNvPicPr>
          <p:nvPr/>
        </p:nvPicPr>
        <p:blipFill>
          <a:blip r:embed="rId4" cstate="print"/>
          <a:srcRect/>
          <a:stretch>
            <a:fillRect/>
          </a:stretch>
        </p:blipFill>
        <p:spPr bwMode="auto">
          <a:xfrm>
            <a:off x="533400" y="2061882"/>
            <a:ext cx="2034989" cy="2034989"/>
          </a:xfrm>
          <a:prstGeom prst="rect">
            <a:avLst/>
          </a:prstGeom>
          <a:noFill/>
          <a:ln w="9525">
            <a:noFill/>
            <a:miter lim="800000"/>
            <a:headEnd/>
            <a:tailEnd/>
          </a:ln>
        </p:spPr>
      </p:pic>
      <p:sp>
        <p:nvSpPr>
          <p:cNvPr id="16" name="Content Placeholder 15"/>
          <p:cNvSpPr>
            <a:spLocks noGrp="1"/>
          </p:cNvSpPr>
          <p:nvPr>
            <p:ph idx="1"/>
          </p:nvPr>
        </p:nvSpPr>
        <p:spPr>
          <a:xfrm>
            <a:off x="455614" y="1371600"/>
            <a:ext cx="5219046" cy="430306"/>
          </a:xfrm>
        </p:spPr>
        <p:txBody>
          <a:bodyPr/>
          <a:lstStyle/>
          <a:p>
            <a:r>
              <a:rPr lang="en-US" dirty="0" smtClean="0">
                <a:solidFill>
                  <a:schemeClr val="tx2">
                    <a:lumMod val="60000"/>
                    <a:lumOff val="40000"/>
                  </a:schemeClr>
                </a:solidFill>
              </a:rPr>
              <a:t>LEDs are also used for home lighting needs.</a:t>
            </a:r>
          </a:p>
          <a:p>
            <a:endParaRPr lang="en-US" dirty="0"/>
          </a:p>
        </p:txBody>
      </p:sp>
      <p:sp>
        <p:nvSpPr>
          <p:cNvPr id="17" name="Content Placeholder 2"/>
          <p:cNvSpPr txBox="1">
            <a:spLocks/>
          </p:cNvSpPr>
          <p:nvPr/>
        </p:nvSpPr>
        <p:spPr bwMode="auto">
          <a:xfrm>
            <a:off x="2501152" y="4545106"/>
            <a:ext cx="5271247" cy="95922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gn="l"/>
            <a:r>
              <a:rPr kumimoji="0" lang="en-US" sz="1800" b="0" i="0" u="none" strike="noStrike" kern="0" cap="none" spc="0" normalizeH="0" baseline="0" noProof="0" dirty="0" smtClean="0">
                <a:ln>
                  <a:noFill/>
                </a:ln>
                <a:solidFill>
                  <a:srgbClr val="00FF99"/>
                </a:solidFill>
                <a:effectLst/>
                <a:uLnTx/>
                <a:uFillTx/>
                <a:latin typeface="+mn-lt"/>
                <a:ea typeface="+mn-ea"/>
                <a:cs typeface="+mn-cs"/>
              </a:rPr>
              <a:t>Choose ENERGY STAR Qualified</a:t>
            </a:r>
            <a:r>
              <a:rPr kumimoji="0" lang="en-US" sz="1800" b="0" i="0" u="none" strike="noStrike" kern="0" cap="none" spc="0" normalizeH="0" noProof="0" dirty="0" smtClean="0">
                <a:ln>
                  <a:noFill/>
                </a:ln>
                <a:solidFill>
                  <a:srgbClr val="00FF99"/>
                </a:solidFill>
                <a:effectLst/>
                <a:uLnTx/>
                <a:uFillTx/>
                <a:latin typeface="+mn-lt"/>
                <a:ea typeface="+mn-ea"/>
                <a:cs typeface="+mn-cs"/>
              </a:rPr>
              <a:t> LED Lighting to get reduced energy, maintenance, and cooling costs.</a:t>
            </a:r>
            <a:r>
              <a:rPr kumimoji="0" lang="en-US" sz="1800" b="0" i="0" u="none" strike="noStrike" kern="0" cap="none" spc="0" normalizeH="0" baseline="0" noProof="0" dirty="0" smtClean="0">
                <a:ln>
                  <a:noFill/>
                </a:ln>
                <a:solidFill>
                  <a:srgbClr val="00FF99"/>
                </a:solidFill>
                <a:effectLst/>
                <a:uLnTx/>
                <a:uFillTx/>
                <a:latin typeface="+mn-lt"/>
                <a:ea typeface="+mn-ea"/>
                <a:cs typeface="+mn-cs"/>
              </a:rPr>
              <a:t> </a:t>
            </a:r>
            <a:endParaRPr kumimoji="0" lang="en-US" sz="1800" b="0" i="0" u="none" strike="noStrike" kern="0" cap="none" spc="0" normalizeH="0" baseline="0" noProof="0" dirty="0">
              <a:ln>
                <a:noFill/>
              </a:ln>
              <a:solidFill>
                <a:srgbClr val="00FF99"/>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3000" fill="hold"/>
                                        <p:tgtEl>
                                          <p:spTgt spid="21"/>
                                        </p:tgtEl>
                                        <p:attrNameLst>
                                          <p:attrName>ppt_x</p:attrName>
                                        </p:attrNameLst>
                                      </p:cBhvr>
                                      <p:tavLst>
                                        <p:tav tm="0">
                                          <p:val>
                                            <p:strVal val="1+#ppt_w/2"/>
                                          </p:val>
                                        </p:tav>
                                        <p:tav tm="100000">
                                          <p:val>
                                            <p:strVal val="#ppt_x"/>
                                          </p:val>
                                        </p:tav>
                                      </p:tavLst>
                                    </p:anim>
                                    <p:anim calcmode="lin" valueType="num">
                                      <p:cBhvr additive="base">
                                        <p:cTn id="8" dur="3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818"/>
                                        </p:tgtEl>
                                        <p:attrNameLst>
                                          <p:attrName>style.visibility</p:attrName>
                                        </p:attrNameLst>
                                      </p:cBhvr>
                                      <p:to>
                                        <p:strVal val="visible"/>
                                      </p:to>
                                    </p:set>
                                    <p:anim calcmode="lin" valueType="num">
                                      <p:cBhvr additive="base">
                                        <p:cTn id="11" dur="3000" fill="hold"/>
                                        <p:tgtEl>
                                          <p:spTgt spid="34818"/>
                                        </p:tgtEl>
                                        <p:attrNameLst>
                                          <p:attrName>ppt_x</p:attrName>
                                        </p:attrNameLst>
                                      </p:cBhvr>
                                      <p:tavLst>
                                        <p:tav tm="0">
                                          <p:val>
                                            <p:strVal val="1+#ppt_w/2"/>
                                          </p:val>
                                        </p:tav>
                                        <p:tav tm="100000">
                                          <p:val>
                                            <p:strVal val="#ppt_x"/>
                                          </p:val>
                                        </p:tav>
                                      </p:tavLst>
                                    </p:anim>
                                    <p:anim calcmode="lin" valueType="num">
                                      <p:cBhvr additive="base">
                                        <p:cTn id="12" dur="3000" fill="hold"/>
                                        <p:tgtEl>
                                          <p:spTgt spid="3481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 calcmode="lin" valueType="num">
                                      <p:cBhvr>
                                        <p:cTn id="19"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1"/>
    </p:bldLst>
  </p:timing>
</p:sld>
</file>

<file path=ppt/theme/theme1.xml><?xml version="1.0" encoding="utf-8"?>
<a:theme xmlns:a="http://schemas.openxmlformats.org/drawingml/2006/main" name="blue_intel_only">
  <a:themeElements>
    <a:clrScheme name="blue_intel_only 1">
      <a:dk1>
        <a:srgbClr val="FF5C00"/>
      </a:dk1>
      <a:lt1>
        <a:srgbClr val="FFFFFF"/>
      </a:lt1>
      <a:dk2>
        <a:srgbClr val="0C2E86"/>
      </a:dk2>
      <a:lt2>
        <a:srgbClr val="F5E647"/>
      </a:lt2>
      <a:accent1>
        <a:srgbClr val="A6CAE1"/>
      </a:accent1>
      <a:accent2>
        <a:srgbClr val="567EB9"/>
      </a:accent2>
      <a:accent3>
        <a:srgbClr val="AAADC3"/>
      </a:accent3>
      <a:accent4>
        <a:srgbClr val="DADADA"/>
      </a:accent4>
      <a:accent5>
        <a:srgbClr val="D0E1EE"/>
      </a:accent5>
      <a:accent6>
        <a:srgbClr val="4D72A7"/>
      </a:accent6>
      <a:hlink>
        <a:srgbClr val="0860A8"/>
      </a:hlink>
      <a:folHlink>
        <a:srgbClr val="AA014C"/>
      </a:folHlink>
    </a:clrScheme>
    <a:fontScheme name="blue_intel_onl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lue_intel_only 1">
        <a:dk1>
          <a:srgbClr val="FF5C00"/>
        </a:dk1>
        <a:lt1>
          <a:srgbClr val="FFFFFF"/>
        </a:lt1>
        <a:dk2>
          <a:srgbClr val="0C2E86"/>
        </a:dk2>
        <a:lt2>
          <a:srgbClr val="F5E647"/>
        </a:lt2>
        <a:accent1>
          <a:srgbClr val="A6CAE1"/>
        </a:accent1>
        <a:accent2>
          <a:srgbClr val="567EB9"/>
        </a:accent2>
        <a:accent3>
          <a:srgbClr val="AAADC3"/>
        </a:accent3>
        <a:accent4>
          <a:srgbClr val="DADADA"/>
        </a:accent4>
        <a:accent5>
          <a:srgbClr val="D0E1EE"/>
        </a:accent5>
        <a:accent6>
          <a:srgbClr val="4D72A7"/>
        </a:accent6>
        <a:hlink>
          <a:srgbClr val="0860A8"/>
        </a:hlink>
        <a:folHlink>
          <a:srgbClr val="AA014C"/>
        </a:folHlink>
      </a:clrScheme>
      <a:clrMap bg1="dk2" tx1="lt1" bg2="dk1" tx2="lt2" accent1="accent1" accent2="accent2" accent3="accent3" accent4="accent4" accent5="accent5" accent6="accent6" hlink="hlink" folHlink="folHlink"/>
    </a:extraClrScheme>
    <a:extraClrScheme>
      <a:clrScheme name="blue_intel_only 2">
        <a:dk1>
          <a:srgbClr val="0860A8"/>
        </a:dk1>
        <a:lt1>
          <a:srgbClr val="FFFFFF"/>
        </a:lt1>
        <a:dk2>
          <a:srgbClr val="F5E647"/>
        </a:dk2>
        <a:lt2>
          <a:srgbClr val="FF5C47"/>
        </a:lt2>
        <a:accent1>
          <a:srgbClr val="A6CAE1"/>
        </a:accent1>
        <a:accent2>
          <a:srgbClr val="567EB9"/>
        </a:accent2>
        <a:accent3>
          <a:srgbClr val="FFFFFF"/>
        </a:accent3>
        <a:accent4>
          <a:srgbClr val="06518F"/>
        </a:accent4>
        <a:accent5>
          <a:srgbClr val="D0E1EE"/>
        </a:accent5>
        <a:accent6>
          <a:srgbClr val="4D72A7"/>
        </a:accent6>
        <a:hlink>
          <a:srgbClr val="0C2E86"/>
        </a:hlink>
        <a:folHlink>
          <a:srgbClr val="AA014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_intel_only 1">
    <a:dk1>
      <a:srgbClr val="FF5C00"/>
    </a:dk1>
    <a:lt1>
      <a:srgbClr val="FFFFFF"/>
    </a:lt1>
    <a:dk2>
      <a:srgbClr val="0C2E86"/>
    </a:dk2>
    <a:lt2>
      <a:srgbClr val="F5E647"/>
    </a:lt2>
    <a:accent1>
      <a:srgbClr val="A6CAE1"/>
    </a:accent1>
    <a:accent2>
      <a:srgbClr val="567EB9"/>
    </a:accent2>
    <a:accent3>
      <a:srgbClr val="AAADC3"/>
    </a:accent3>
    <a:accent4>
      <a:srgbClr val="DADADA"/>
    </a:accent4>
    <a:accent5>
      <a:srgbClr val="D0E1EE"/>
    </a:accent5>
    <a:accent6>
      <a:srgbClr val="4D72A7"/>
    </a:accent6>
    <a:hlink>
      <a:srgbClr val="0860A8"/>
    </a:hlink>
    <a:folHlink>
      <a:srgbClr val="AA014C"/>
    </a:folHlink>
  </a:clrScheme>
</a:themeOverride>
</file>

<file path=ppt/theme/themeOverride2.xml><?xml version="1.0" encoding="utf-8"?>
<a:themeOverride xmlns:a="http://schemas.openxmlformats.org/drawingml/2006/main">
  <a:clrScheme name="blue_intel_only 1">
    <a:dk1>
      <a:srgbClr val="FF5C00"/>
    </a:dk1>
    <a:lt1>
      <a:srgbClr val="FFFFFF"/>
    </a:lt1>
    <a:dk2>
      <a:srgbClr val="0C2E86"/>
    </a:dk2>
    <a:lt2>
      <a:srgbClr val="F5E647"/>
    </a:lt2>
    <a:accent1>
      <a:srgbClr val="A6CAE1"/>
    </a:accent1>
    <a:accent2>
      <a:srgbClr val="567EB9"/>
    </a:accent2>
    <a:accent3>
      <a:srgbClr val="AAADC3"/>
    </a:accent3>
    <a:accent4>
      <a:srgbClr val="DADADA"/>
    </a:accent4>
    <a:accent5>
      <a:srgbClr val="D0E1EE"/>
    </a:accent5>
    <a:accent6>
      <a:srgbClr val="4D72A7"/>
    </a:accent6>
    <a:hlink>
      <a:srgbClr val="0860A8"/>
    </a:hlink>
    <a:folHlink>
      <a:srgbClr val="AA014C"/>
    </a:folHlink>
  </a:clrScheme>
</a:themeOverride>
</file>

<file path=docProps/app.xml><?xml version="1.0" encoding="utf-8"?>
<Properties xmlns="http://schemas.openxmlformats.org/officeDocument/2006/extended-properties" xmlns:vt="http://schemas.openxmlformats.org/officeDocument/2006/docPropsVTypes">
  <Template>blue_intel_only</Template>
  <TotalTime>7087</TotalTime>
  <Words>3133</Words>
  <Application>Microsoft Office PowerPoint</Application>
  <PresentationFormat>On-screen Show (4:3)</PresentationFormat>
  <Paragraphs>298</Paragraphs>
  <Slides>29</Slides>
  <Notes>23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blue_intel_only</vt:lpstr>
      <vt:lpstr>Hardware Basics</vt:lpstr>
      <vt:lpstr>Overview </vt:lpstr>
      <vt:lpstr>Robotics</vt:lpstr>
      <vt:lpstr>Microcontrollers</vt:lpstr>
      <vt:lpstr>Arduino Microcontroller</vt:lpstr>
      <vt:lpstr>Arduino Microcontroller</vt:lpstr>
      <vt:lpstr>myQuad Kit - Resistors</vt:lpstr>
      <vt:lpstr>myQuad Kit - LED</vt:lpstr>
      <vt:lpstr>MyKit - LED</vt:lpstr>
      <vt:lpstr>Power</vt:lpstr>
      <vt:lpstr>Power</vt:lpstr>
      <vt:lpstr>Questions? </vt:lpstr>
      <vt:lpstr>Project 1</vt:lpstr>
      <vt:lpstr>Project 1</vt:lpstr>
      <vt:lpstr>Signals - Analog and Digital  </vt:lpstr>
      <vt:lpstr>Signals - Analog and Digital  </vt:lpstr>
      <vt:lpstr>Digital Pins </vt:lpstr>
      <vt:lpstr>Analog Pins </vt:lpstr>
      <vt:lpstr>Analog Pins </vt:lpstr>
      <vt:lpstr>PWM – pulse width modulation</vt:lpstr>
      <vt:lpstr>myQuad Kit - Switch</vt:lpstr>
      <vt:lpstr>Shields </vt:lpstr>
      <vt:lpstr>References and Videos!!</vt:lpstr>
      <vt:lpstr>Questions? </vt:lpstr>
      <vt:lpstr>Project 2</vt:lpstr>
      <vt:lpstr>Project 2</vt:lpstr>
      <vt:lpstr>PowerPoint Presentation</vt:lpstr>
      <vt:lpstr>PowerPoint Presentation</vt:lpstr>
      <vt:lpstr>Installing Software</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Verdana Bold 30</dc:title>
  <dc:creator>rchammoX;joy.shetler@intel.com;d.john.oliver@intel.com</dc:creator>
  <cp:lastModifiedBy>djoliver</cp:lastModifiedBy>
  <cp:revision>294</cp:revision>
  <dcterms:created xsi:type="dcterms:W3CDTF">2006-01-09T20:33:47Z</dcterms:created>
  <dcterms:modified xsi:type="dcterms:W3CDTF">2012-06-24T16:35:30Z</dcterms:modified>
</cp:coreProperties>
</file>